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66" r:id="rId3"/>
    <p:sldId id="264" r:id="rId4"/>
    <p:sldId id="273" r:id="rId5"/>
    <p:sldId id="275" r:id="rId6"/>
    <p:sldId id="272" r:id="rId7"/>
    <p:sldId id="290" r:id="rId8"/>
    <p:sldId id="291" r:id="rId9"/>
    <p:sldId id="289" r:id="rId10"/>
    <p:sldId id="299" r:id="rId11"/>
    <p:sldId id="294" r:id="rId12"/>
    <p:sldId id="295" r:id="rId13"/>
    <p:sldId id="296" r:id="rId14"/>
    <p:sldId id="298"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62C"/>
    <a:srgbClr val="007996"/>
    <a:srgbClr val="63BAD8"/>
    <a:srgbClr val="0D66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0" autoAdjust="0"/>
    <p:restoredTop sz="73181" autoAdjust="0"/>
  </p:normalViewPr>
  <p:slideViewPr>
    <p:cSldViewPr snapToGrid="0" snapToObjects="1">
      <p:cViewPr varScale="1">
        <p:scale>
          <a:sx n="56" d="100"/>
          <a:sy n="56" d="100"/>
        </p:scale>
        <p:origin x="-3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197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74724-5263-47AE-9E0A-C5C37C2FBB19}" type="doc">
      <dgm:prSet loTypeId="urn:microsoft.com/office/officeart/2005/8/layout/gear1" loCatId="relationship" qsTypeId="urn:microsoft.com/office/officeart/2005/8/quickstyle/simple2" qsCatId="simple" csTypeId="urn:microsoft.com/office/officeart/2005/8/colors/accent1_5" csCatId="accent1" phldr="1"/>
      <dgm:spPr/>
      <dgm:t>
        <a:bodyPr/>
        <a:lstStyle/>
        <a:p>
          <a:endParaRPr lang="en-US"/>
        </a:p>
      </dgm:t>
    </dgm:pt>
    <dgm:pt modelId="{06D16B39-9E13-4CF6-AB01-01D99883B6F1}">
      <dgm:prSet phldrT="[Text]"/>
      <dgm:spPr>
        <a:solidFill>
          <a:srgbClr val="0E6E8C">
            <a:alpha val="90000"/>
          </a:srgbClr>
        </a:solidFill>
      </dgm:spPr>
      <dgm:t>
        <a:bodyPr/>
        <a:lstStyle/>
        <a:p>
          <a:r>
            <a:rPr lang="en-US" dirty="0" smtClean="0"/>
            <a:t>Supply</a:t>
          </a:r>
          <a:endParaRPr lang="en-US" dirty="0"/>
        </a:p>
      </dgm:t>
    </dgm:pt>
    <dgm:pt modelId="{5B72CB63-4E81-4FB5-B7EB-5F99A22506FF}" type="parTrans" cxnId="{0A8FF28D-8F85-48EC-917B-022AE3CB8BD4}">
      <dgm:prSet/>
      <dgm:spPr/>
      <dgm:t>
        <a:bodyPr/>
        <a:lstStyle/>
        <a:p>
          <a:endParaRPr lang="en-US"/>
        </a:p>
      </dgm:t>
    </dgm:pt>
    <dgm:pt modelId="{28CD3388-68DA-423E-A55C-A869360DCE80}" type="sibTrans" cxnId="{0A8FF28D-8F85-48EC-917B-022AE3CB8BD4}">
      <dgm:prSet/>
      <dgm:spPr>
        <a:solidFill>
          <a:srgbClr val="0E6E8C"/>
        </a:solidFill>
      </dgm:spPr>
      <dgm:t>
        <a:bodyPr/>
        <a:lstStyle/>
        <a:p>
          <a:endParaRPr lang="en-US"/>
        </a:p>
      </dgm:t>
    </dgm:pt>
    <dgm:pt modelId="{7966C858-C9C8-4415-81E9-9CF8A720F1DB}">
      <dgm:prSet/>
      <dgm:spPr/>
      <dgm:t>
        <a:bodyPr/>
        <a:lstStyle/>
        <a:p>
          <a:endParaRPr lang="en-US" dirty="0"/>
        </a:p>
      </dgm:t>
    </dgm:pt>
    <dgm:pt modelId="{3971E071-16A9-4B7F-B88B-7176D2F4D661}" type="parTrans" cxnId="{6F15B63E-A0E8-4E66-9923-CC1CEB304908}">
      <dgm:prSet/>
      <dgm:spPr/>
      <dgm:t>
        <a:bodyPr/>
        <a:lstStyle/>
        <a:p>
          <a:endParaRPr lang="en-US"/>
        </a:p>
      </dgm:t>
    </dgm:pt>
    <dgm:pt modelId="{07576791-2679-4E0C-AD58-1E7945B464F4}" type="sibTrans" cxnId="{6F15B63E-A0E8-4E66-9923-CC1CEB304908}">
      <dgm:prSet/>
      <dgm:spPr/>
      <dgm:t>
        <a:bodyPr/>
        <a:lstStyle/>
        <a:p>
          <a:endParaRPr lang="en-US"/>
        </a:p>
      </dgm:t>
    </dgm:pt>
    <dgm:pt modelId="{890730DB-48FF-4640-8FFA-81692D5570BC}">
      <dgm:prSet/>
      <dgm:spPr/>
      <dgm:t>
        <a:bodyPr/>
        <a:lstStyle/>
        <a:p>
          <a:endParaRPr lang="en-US"/>
        </a:p>
      </dgm:t>
    </dgm:pt>
    <dgm:pt modelId="{886ADFC0-538C-416E-BA6E-FC7A693BF04C}" type="sibTrans" cxnId="{3D14DE7B-8F59-419B-8177-293C9B6A0ED3}">
      <dgm:prSet/>
      <dgm:spPr/>
      <dgm:t>
        <a:bodyPr/>
        <a:lstStyle/>
        <a:p>
          <a:endParaRPr lang="en-US"/>
        </a:p>
      </dgm:t>
    </dgm:pt>
    <dgm:pt modelId="{C826F2E3-8367-4E8D-B7E6-E1B527C14779}" type="parTrans" cxnId="{3D14DE7B-8F59-419B-8177-293C9B6A0ED3}">
      <dgm:prSet/>
      <dgm:spPr/>
      <dgm:t>
        <a:bodyPr/>
        <a:lstStyle/>
        <a:p>
          <a:endParaRPr lang="en-US"/>
        </a:p>
      </dgm:t>
    </dgm:pt>
    <dgm:pt modelId="{FD5E638F-2EE1-8A42-8AC4-166426FD07BE}">
      <dgm:prSet phldrT="[Text]"/>
      <dgm:spPr/>
      <dgm:t>
        <a:bodyPr/>
        <a:lstStyle/>
        <a:p>
          <a:endParaRPr lang="en-US" dirty="0"/>
        </a:p>
      </dgm:t>
    </dgm:pt>
    <dgm:pt modelId="{DE8A2CA8-AA32-E34F-AC93-D8CE4E29D9E9}" type="sibTrans" cxnId="{9AFECEAD-CF2A-E045-8906-F33D78676875}">
      <dgm:prSet/>
      <dgm:spPr/>
      <dgm:t>
        <a:bodyPr/>
        <a:lstStyle/>
        <a:p>
          <a:endParaRPr lang="en-US"/>
        </a:p>
      </dgm:t>
    </dgm:pt>
    <dgm:pt modelId="{98E6C80D-803A-2443-9FDD-A7499F5EC158}" type="parTrans" cxnId="{9AFECEAD-CF2A-E045-8906-F33D78676875}">
      <dgm:prSet/>
      <dgm:spPr/>
      <dgm:t>
        <a:bodyPr/>
        <a:lstStyle/>
        <a:p>
          <a:endParaRPr lang="en-US"/>
        </a:p>
      </dgm:t>
    </dgm:pt>
    <dgm:pt modelId="{802DD36C-1E8E-4625-889F-287F5A668C6C}">
      <dgm:prSet phldrT="[Text]"/>
      <dgm:spPr>
        <a:solidFill>
          <a:srgbClr val="0E6E8C">
            <a:alpha val="50000"/>
          </a:srgbClr>
        </a:solidFill>
      </dgm:spPr>
      <dgm:t>
        <a:bodyPr/>
        <a:lstStyle/>
        <a:p>
          <a:r>
            <a:rPr lang="en-US" dirty="0" smtClean="0"/>
            <a:t>Expansion Potential</a:t>
          </a:r>
          <a:endParaRPr lang="en-US" dirty="0"/>
        </a:p>
      </dgm:t>
    </dgm:pt>
    <dgm:pt modelId="{B3F298EA-31D9-4452-BB8A-5D37AEAED5CF}" type="sibTrans" cxnId="{EF8B39C8-EA5C-4A18-9528-208A86E16F2D}">
      <dgm:prSet/>
      <dgm:spPr>
        <a:solidFill>
          <a:srgbClr val="0E6E8C"/>
        </a:solidFill>
      </dgm:spPr>
      <dgm:t>
        <a:bodyPr/>
        <a:lstStyle/>
        <a:p>
          <a:endParaRPr lang="en-US"/>
        </a:p>
      </dgm:t>
    </dgm:pt>
    <dgm:pt modelId="{743E7BF7-2C87-433A-80E1-ECAC12EFAABB}" type="parTrans" cxnId="{EF8B39C8-EA5C-4A18-9528-208A86E16F2D}">
      <dgm:prSet/>
      <dgm:spPr/>
      <dgm:t>
        <a:bodyPr/>
        <a:lstStyle/>
        <a:p>
          <a:endParaRPr lang="en-US"/>
        </a:p>
      </dgm:t>
    </dgm:pt>
    <dgm:pt modelId="{0A58B173-068C-4E1B-8A8B-E3B4933EBE23}">
      <dgm:prSet phldrT="[Text]"/>
      <dgm:spPr>
        <a:solidFill>
          <a:srgbClr val="0E6E8C">
            <a:alpha val="70000"/>
          </a:srgbClr>
        </a:solidFill>
      </dgm:spPr>
      <dgm:t>
        <a:bodyPr/>
        <a:lstStyle/>
        <a:p>
          <a:r>
            <a:rPr lang="en-US" dirty="0" smtClean="0"/>
            <a:t>Capacity</a:t>
          </a:r>
          <a:endParaRPr lang="en-US" dirty="0"/>
        </a:p>
      </dgm:t>
    </dgm:pt>
    <dgm:pt modelId="{6E583230-5E4D-44ED-A033-31CAEA50CCA5}" type="sibTrans" cxnId="{63E0514E-86D7-4748-AEED-BF31ADF0B08D}">
      <dgm:prSet/>
      <dgm:spPr>
        <a:solidFill>
          <a:srgbClr val="0E6E8C"/>
        </a:solidFill>
      </dgm:spPr>
      <dgm:t>
        <a:bodyPr/>
        <a:lstStyle/>
        <a:p>
          <a:endParaRPr lang="en-US"/>
        </a:p>
      </dgm:t>
    </dgm:pt>
    <dgm:pt modelId="{04D1038B-37D0-4966-A087-04E5F0C6E8B1}" type="parTrans" cxnId="{63E0514E-86D7-4748-AEED-BF31ADF0B08D}">
      <dgm:prSet/>
      <dgm:spPr/>
      <dgm:t>
        <a:bodyPr/>
        <a:lstStyle/>
        <a:p>
          <a:endParaRPr lang="en-US"/>
        </a:p>
      </dgm:t>
    </dgm:pt>
    <dgm:pt modelId="{CE84C8EC-8445-43D6-BAA5-1B57A2CBABE8}" type="pres">
      <dgm:prSet presAssocID="{0AF74724-5263-47AE-9E0A-C5C37C2FBB19}" presName="composite" presStyleCnt="0">
        <dgm:presLayoutVars>
          <dgm:chMax val="3"/>
          <dgm:animLvl val="lvl"/>
          <dgm:resizeHandles val="exact"/>
        </dgm:presLayoutVars>
      </dgm:prSet>
      <dgm:spPr/>
      <dgm:t>
        <a:bodyPr/>
        <a:lstStyle/>
        <a:p>
          <a:endParaRPr lang="en-US"/>
        </a:p>
      </dgm:t>
    </dgm:pt>
    <dgm:pt modelId="{C6F5D1D2-53EB-4F53-AF2A-CB622E011A71}" type="pres">
      <dgm:prSet presAssocID="{06D16B39-9E13-4CF6-AB01-01D99883B6F1}" presName="gear1" presStyleLbl="node1" presStyleIdx="0" presStyleCnt="3">
        <dgm:presLayoutVars>
          <dgm:chMax val="1"/>
          <dgm:bulletEnabled val="1"/>
        </dgm:presLayoutVars>
      </dgm:prSet>
      <dgm:spPr/>
      <dgm:t>
        <a:bodyPr/>
        <a:lstStyle/>
        <a:p>
          <a:endParaRPr lang="en-US"/>
        </a:p>
      </dgm:t>
    </dgm:pt>
    <dgm:pt modelId="{4577D19E-2331-4398-A802-C1078CCB99F7}" type="pres">
      <dgm:prSet presAssocID="{06D16B39-9E13-4CF6-AB01-01D99883B6F1}" presName="gear1srcNode" presStyleLbl="node1" presStyleIdx="0" presStyleCnt="3"/>
      <dgm:spPr/>
      <dgm:t>
        <a:bodyPr/>
        <a:lstStyle/>
        <a:p>
          <a:endParaRPr lang="en-US"/>
        </a:p>
      </dgm:t>
    </dgm:pt>
    <dgm:pt modelId="{8BA3D673-46DB-4853-8D5B-9ECE0990F43D}" type="pres">
      <dgm:prSet presAssocID="{06D16B39-9E13-4CF6-AB01-01D99883B6F1}" presName="gear1dstNode" presStyleLbl="node1" presStyleIdx="0" presStyleCnt="3"/>
      <dgm:spPr/>
      <dgm:t>
        <a:bodyPr/>
        <a:lstStyle/>
        <a:p>
          <a:endParaRPr lang="en-US"/>
        </a:p>
      </dgm:t>
    </dgm:pt>
    <dgm:pt modelId="{120FA8D8-E4C2-46AA-9940-43BB57640937}" type="pres">
      <dgm:prSet presAssocID="{0A58B173-068C-4E1B-8A8B-E3B4933EBE23}" presName="gear2" presStyleLbl="node1" presStyleIdx="1" presStyleCnt="3">
        <dgm:presLayoutVars>
          <dgm:chMax val="1"/>
          <dgm:bulletEnabled val="1"/>
        </dgm:presLayoutVars>
      </dgm:prSet>
      <dgm:spPr/>
      <dgm:t>
        <a:bodyPr/>
        <a:lstStyle/>
        <a:p>
          <a:endParaRPr lang="en-US"/>
        </a:p>
      </dgm:t>
    </dgm:pt>
    <dgm:pt modelId="{F98858A0-F03B-4C9C-9C74-C3F33810CD09}" type="pres">
      <dgm:prSet presAssocID="{0A58B173-068C-4E1B-8A8B-E3B4933EBE23}" presName="gear2srcNode" presStyleLbl="node1" presStyleIdx="1" presStyleCnt="3"/>
      <dgm:spPr/>
      <dgm:t>
        <a:bodyPr/>
        <a:lstStyle/>
        <a:p>
          <a:endParaRPr lang="en-US"/>
        </a:p>
      </dgm:t>
    </dgm:pt>
    <dgm:pt modelId="{1EBB718A-6E9B-48B1-95C3-69C942FB7873}" type="pres">
      <dgm:prSet presAssocID="{0A58B173-068C-4E1B-8A8B-E3B4933EBE23}" presName="gear2dstNode" presStyleLbl="node1" presStyleIdx="1" presStyleCnt="3"/>
      <dgm:spPr/>
      <dgm:t>
        <a:bodyPr/>
        <a:lstStyle/>
        <a:p>
          <a:endParaRPr lang="en-US"/>
        </a:p>
      </dgm:t>
    </dgm:pt>
    <dgm:pt modelId="{58124657-E6FA-4002-8B3B-38A48A1C31BA}" type="pres">
      <dgm:prSet presAssocID="{802DD36C-1E8E-4625-889F-287F5A668C6C}" presName="gear3" presStyleLbl="node1" presStyleIdx="2" presStyleCnt="3"/>
      <dgm:spPr/>
      <dgm:t>
        <a:bodyPr/>
        <a:lstStyle/>
        <a:p>
          <a:endParaRPr lang="en-US"/>
        </a:p>
      </dgm:t>
    </dgm:pt>
    <dgm:pt modelId="{7644155A-37BC-4103-8DC8-378C4AD8DE2C}" type="pres">
      <dgm:prSet presAssocID="{802DD36C-1E8E-4625-889F-287F5A668C6C}" presName="gear3tx" presStyleLbl="node1" presStyleIdx="2" presStyleCnt="3">
        <dgm:presLayoutVars>
          <dgm:chMax val="1"/>
          <dgm:bulletEnabled val="1"/>
        </dgm:presLayoutVars>
      </dgm:prSet>
      <dgm:spPr/>
      <dgm:t>
        <a:bodyPr/>
        <a:lstStyle/>
        <a:p>
          <a:endParaRPr lang="en-US"/>
        </a:p>
      </dgm:t>
    </dgm:pt>
    <dgm:pt modelId="{FFDBF23B-5330-4C77-835E-F74877045B4C}" type="pres">
      <dgm:prSet presAssocID="{802DD36C-1E8E-4625-889F-287F5A668C6C}" presName="gear3srcNode" presStyleLbl="node1" presStyleIdx="2" presStyleCnt="3"/>
      <dgm:spPr/>
      <dgm:t>
        <a:bodyPr/>
        <a:lstStyle/>
        <a:p>
          <a:endParaRPr lang="en-US"/>
        </a:p>
      </dgm:t>
    </dgm:pt>
    <dgm:pt modelId="{BEBE6F9E-A618-4D0B-8A16-0DCFF508F3C4}" type="pres">
      <dgm:prSet presAssocID="{802DD36C-1E8E-4625-889F-287F5A668C6C}" presName="gear3dstNode" presStyleLbl="node1" presStyleIdx="2" presStyleCnt="3"/>
      <dgm:spPr/>
      <dgm:t>
        <a:bodyPr/>
        <a:lstStyle/>
        <a:p>
          <a:endParaRPr lang="en-US"/>
        </a:p>
      </dgm:t>
    </dgm:pt>
    <dgm:pt modelId="{B44421F9-3124-44C8-8BFD-73A7AF70825A}" type="pres">
      <dgm:prSet presAssocID="{28CD3388-68DA-423E-A55C-A869360DCE80}" presName="connector1" presStyleLbl="sibTrans2D1" presStyleIdx="0" presStyleCnt="3"/>
      <dgm:spPr/>
      <dgm:t>
        <a:bodyPr/>
        <a:lstStyle/>
        <a:p>
          <a:endParaRPr lang="en-US"/>
        </a:p>
      </dgm:t>
    </dgm:pt>
    <dgm:pt modelId="{2243A9A7-C217-44EC-A71F-68076EE1C0F9}" type="pres">
      <dgm:prSet presAssocID="{6E583230-5E4D-44ED-A033-31CAEA50CCA5}" presName="connector2" presStyleLbl="sibTrans2D1" presStyleIdx="1" presStyleCnt="3"/>
      <dgm:spPr/>
      <dgm:t>
        <a:bodyPr/>
        <a:lstStyle/>
        <a:p>
          <a:endParaRPr lang="en-US"/>
        </a:p>
      </dgm:t>
    </dgm:pt>
    <dgm:pt modelId="{A62C1267-E8E5-45F5-A0C3-1FE26D982883}" type="pres">
      <dgm:prSet presAssocID="{B3F298EA-31D9-4452-BB8A-5D37AEAED5CF}" presName="connector3" presStyleLbl="sibTrans2D1" presStyleIdx="2" presStyleCnt="3"/>
      <dgm:spPr/>
      <dgm:t>
        <a:bodyPr/>
        <a:lstStyle/>
        <a:p>
          <a:endParaRPr lang="en-US"/>
        </a:p>
      </dgm:t>
    </dgm:pt>
  </dgm:ptLst>
  <dgm:cxnLst>
    <dgm:cxn modelId="{014B9532-732C-4492-B28D-514D09ADE183}" type="presOf" srcId="{06D16B39-9E13-4CF6-AB01-01D99883B6F1}" destId="{4577D19E-2331-4398-A802-C1078CCB99F7}" srcOrd="1" destOrd="0" presId="urn:microsoft.com/office/officeart/2005/8/layout/gear1"/>
    <dgm:cxn modelId="{3D14DE7B-8F59-419B-8177-293C9B6A0ED3}" srcId="{0AF74724-5263-47AE-9E0A-C5C37C2FBB19}" destId="{890730DB-48FF-4640-8FFA-81692D5570BC}" srcOrd="4" destOrd="0" parTransId="{C826F2E3-8367-4E8D-B7E6-E1B527C14779}" sibTransId="{886ADFC0-538C-416E-BA6E-FC7A693BF04C}"/>
    <dgm:cxn modelId="{12946F79-7CC0-4B74-8A73-E8D75C3977C7}" type="presOf" srcId="{06D16B39-9E13-4CF6-AB01-01D99883B6F1}" destId="{C6F5D1D2-53EB-4F53-AF2A-CB622E011A71}" srcOrd="0" destOrd="0" presId="urn:microsoft.com/office/officeart/2005/8/layout/gear1"/>
    <dgm:cxn modelId="{DF788646-C829-47DA-8E7B-5B472666FA55}" type="presOf" srcId="{802DD36C-1E8E-4625-889F-287F5A668C6C}" destId="{7644155A-37BC-4103-8DC8-378C4AD8DE2C}" srcOrd="1" destOrd="0" presId="urn:microsoft.com/office/officeart/2005/8/layout/gear1"/>
    <dgm:cxn modelId="{3753C4CC-673E-42F1-BCCF-B465D085FD92}" type="presOf" srcId="{0A58B173-068C-4E1B-8A8B-E3B4933EBE23}" destId="{F98858A0-F03B-4C9C-9C74-C3F33810CD09}" srcOrd="1" destOrd="0" presId="urn:microsoft.com/office/officeart/2005/8/layout/gear1"/>
    <dgm:cxn modelId="{424DEF10-0079-4282-8277-158AD1E1722D}" type="presOf" srcId="{06D16B39-9E13-4CF6-AB01-01D99883B6F1}" destId="{8BA3D673-46DB-4853-8D5B-9ECE0990F43D}" srcOrd="2" destOrd="0" presId="urn:microsoft.com/office/officeart/2005/8/layout/gear1"/>
    <dgm:cxn modelId="{D9BDAF5A-0A7E-4FB1-8834-860081FFDC8A}" type="presOf" srcId="{0A58B173-068C-4E1B-8A8B-E3B4933EBE23}" destId="{120FA8D8-E4C2-46AA-9940-43BB57640937}" srcOrd="0" destOrd="0" presId="urn:microsoft.com/office/officeart/2005/8/layout/gear1"/>
    <dgm:cxn modelId="{6F15B63E-A0E8-4E66-9923-CC1CEB304908}" srcId="{0AF74724-5263-47AE-9E0A-C5C37C2FBB19}" destId="{7966C858-C9C8-4415-81E9-9CF8A720F1DB}" srcOrd="5" destOrd="0" parTransId="{3971E071-16A9-4B7F-B88B-7176D2F4D661}" sibTransId="{07576791-2679-4E0C-AD58-1E7945B464F4}"/>
    <dgm:cxn modelId="{03CFB62D-14C3-4B97-B644-65092D64EFDC}" type="presOf" srcId="{0AF74724-5263-47AE-9E0A-C5C37C2FBB19}" destId="{CE84C8EC-8445-43D6-BAA5-1B57A2CBABE8}" srcOrd="0" destOrd="0" presId="urn:microsoft.com/office/officeart/2005/8/layout/gear1"/>
    <dgm:cxn modelId="{9AFECEAD-CF2A-E045-8906-F33D78676875}" srcId="{0AF74724-5263-47AE-9E0A-C5C37C2FBB19}" destId="{FD5E638F-2EE1-8A42-8AC4-166426FD07BE}" srcOrd="3" destOrd="0" parTransId="{98E6C80D-803A-2443-9FDD-A7499F5EC158}" sibTransId="{DE8A2CA8-AA32-E34F-AC93-D8CE4E29D9E9}"/>
    <dgm:cxn modelId="{63E0514E-86D7-4748-AEED-BF31ADF0B08D}" srcId="{0AF74724-5263-47AE-9E0A-C5C37C2FBB19}" destId="{0A58B173-068C-4E1B-8A8B-E3B4933EBE23}" srcOrd="1" destOrd="0" parTransId="{04D1038B-37D0-4966-A087-04E5F0C6E8B1}" sibTransId="{6E583230-5E4D-44ED-A033-31CAEA50CCA5}"/>
    <dgm:cxn modelId="{EF8B39C8-EA5C-4A18-9528-208A86E16F2D}" srcId="{0AF74724-5263-47AE-9E0A-C5C37C2FBB19}" destId="{802DD36C-1E8E-4625-889F-287F5A668C6C}" srcOrd="2" destOrd="0" parTransId="{743E7BF7-2C87-433A-80E1-ECAC12EFAABB}" sibTransId="{B3F298EA-31D9-4452-BB8A-5D37AEAED5CF}"/>
    <dgm:cxn modelId="{0A8FF28D-8F85-48EC-917B-022AE3CB8BD4}" srcId="{0AF74724-5263-47AE-9E0A-C5C37C2FBB19}" destId="{06D16B39-9E13-4CF6-AB01-01D99883B6F1}" srcOrd="0" destOrd="0" parTransId="{5B72CB63-4E81-4FB5-B7EB-5F99A22506FF}" sibTransId="{28CD3388-68DA-423E-A55C-A869360DCE80}"/>
    <dgm:cxn modelId="{77E815AE-7FCD-4A59-AF99-9A464511005E}" type="presOf" srcId="{6E583230-5E4D-44ED-A033-31CAEA50CCA5}" destId="{2243A9A7-C217-44EC-A71F-68076EE1C0F9}" srcOrd="0" destOrd="0" presId="urn:microsoft.com/office/officeart/2005/8/layout/gear1"/>
    <dgm:cxn modelId="{BD6FCB23-40CF-489E-9E23-8703520A58B2}" type="presOf" srcId="{28CD3388-68DA-423E-A55C-A869360DCE80}" destId="{B44421F9-3124-44C8-8BFD-73A7AF70825A}" srcOrd="0" destOrd="0" presId="urn:microsoft.com/office/officeart/2005/8/layout/gear1"/>
    <dgm:cxn modelId="{63808810-B617-4AEF-BB49-1EDF54D2541A}" type="presOf" srcId="{802DD36C-1E8E-4625-889F-287F5A668C6C}" destId="{FFDBF23B-5330-4C77-835E-F74877045B4C}" srcOrd="2" destOrd="0" presId="urn:microsoft.com/office/officeart/2005/8/layout/gear1"/>
    <dgm:cxn modelId="{55F18561-4845-48CF-B0AC-6E8990359B6F}" type="presOf" srcId="{802DD36C-1E8E-4625-889F-287F5A668C6C}" destId="{BEBE6F9E-A618-4D0B-8A16-0DCFF508F3C4}" srcOrd="3" destOrd="0" presId="urn:microsoft.com/office/officeart/2005/8/layout/gear1"/>
    <dgm:cxn modelId="{F308F77C-AD3E-4438-8F74-AAC282645091}" type="presOf" srcId="{B3F298EA-31D9-4452-BB8A-5D37AEAED5CF}" destId="{A62C1267-E8E5-45F5-A0C3-1FE26D982883}" srcOrd="0" destOrd="0" presId="urn:microsoft.com/office/officeart/2005/8/layout/gear1"/>
    <dgm:cxn modelId="{EBC09779-501E-449D-9AF2-6998C907B956}" type="presOf" srcId="{0A58B173-068C-4E1B-8A8B-E3B4933EBE23}" destId="{1EBB718A-6E9B-48B1-95C3-69C942FB7873}" srcOrd="2" destOrd="0" presId="urn:microsoft.com/office/officeart/2005/8/layout/gear1"/>
    <dgm:cxn modelId="{7D293A05-A20A-4FC3-8993-56EA15BD13E6}" type="presOf" srcId="{802DD36C-1E8E-4625-889F-287F5A668C6C}" destId="{58124657-E6FA-4002-8B3B-38A48A1C31BA}" srcOrd="0" destOrd="0" presId="urn:microsoft.com/office/officeart/2005/8/layout/gear1"/>
    <dgm:cxn modelId="{4836E084-FA23-4572-9E60-1F95D0FFF733}" type="presParOf" srcId="{CE84C8EC-8445-43D6-BAA5-1B57A2CBABE8}" destId="{C6F5D1D2-53EB-4F53-AF2A-CB622E011A71}" srcOrd="0" destOrd="0" presId="urn:microsoft.com/office/officeart/2005/8/layout/gear1"/>
    <dgm:cxn modelId="{5697A822-2980-4D36-BFC0-B4D1542633A7}" type="presParOf" srcId="{CE84C8EC-8445-43D6-BAA5-1B57A2CBABE8}" destId="{4577D19E-2331-4398-A802-C1078CCB99F7}" srcOrd="1" destOrd="0" presId="urn:microsoft.com/office/officeart/2005/8/layout/gear1"/>
    <dgm:cxn modelId="{092DA2AB-7618-4214-86A2-88174C18BF9C}" type="presParOf" srcId="{CE84C8EC-8445-43D6-BAA5-1B57A2CBABE8}" destId="{8BA3D673-46DB-4853-8D5B-9ECE0990F43D}" srcOrd="2" destOrd="0" presId="urn:microsoft.com/office/officeart/2005/8/layout/gear1"/>
    <dgm:cxn modelId="{C21B5EE2-8717-430E-B5CE-39F6957645B9}" type="presParOf" srcId="{CE84C8EC-8445-43D6-BAA5-1B57A2CBABE8}" destId="{120FA8D8-E4C2-46AA-9940-43BB57640937}" srcOrd="3" destOrd="0" presId="urn:microsoft.com/office/officeart/2005/8/layout/gear1"/>
    <dgm:cxn modelId="{216ED157-C86A-4F85-9AC0-D22C32D889FD}" type="presParOf" srcId="{CE84C8EC-8445-43D6-BAA5-1B57A2CBABE8}" destId="{F98858A0-F03B-4C9C-9C74-C3F33810CD09}" srcOrd="4" destOrd="0" presId="urn:microsoft.com/office/officeart/2005/8/layout/gear1"/>
    <dgm:cxn modelId="{FF678D77-9C65-41D4-AE67-3FCA1C950409}" type="presParOf" srcId="{CE84C8EC-8445-43D6-BAA5-1B57A2CBABE8}" destId="{1EBB718A-6E9B-48B1-95C3-69C942FB7873}" srcOrd="5" destOrd="0" presId="urn:microsoft.com/office/officeart/2005/8/layout/gear1"/>
    <dgm:cxn modelId="{23A8FA04-EF76-4365-85F9-EB365A55D2EC}" type="presParOf" srcId="{CE84C8EC-8445-43D6-BAA5-1B57A2CBABE8}" destId="{58124657-E6FA-4002-8B3B-38A48A1C31BA}" srcOrd="6" destOrd="0" presId="urn:microsoft.com/office/officeart/2005/8/layout/gear1"/>
    <dgm:cxn modelId="{962B0D9F-E1C7-4E58-9DED-C57495CF6B75}" type="presParOf" srcId="{CE84C8EC-8445-43D6-BAA5-1B57A2CBABE8}" destId="{7644155A-37BC-4103-8DC8-378C4AD8DE2C}" srcOrd="7" destOrd="0" presId="urn:microsoft.com/office/officeart/2005/8/layout/gear1"/>
    <dgm:cxn modelId="{7186C39C-063E-4A99-B271-6AE90A9D5DCA}" type="presParOf" srcId="{CE84C8EC-8445-43D6-BAA5-1B57A2CBABE8}" destId="{FFDBF23B-5330-4C77-835E-F74877045B4C}" srcOrd="8" destOrd="0" presId="urn:microsoft.com/office/officeart/2005/8/layout/gear1"/>
    <dgm:cxn modelId="{41196029-1FA0-4237-963D-E31FA4DC35C6}" type="presParOf" srcId="{CE84C8EC-8445-43D6-BAA5-1B57A2CBABE8}" destId="{BEBE6F9E-A618-4D0B-8A16-0DCFF508F3C4}" srcOrd="9" destOrd="0" presId="urn:microsoft.com/office/officeart/2005/8/layout/gear1"/>
    <dgm:cxn modelId="{5B3E581C-02A2-4583-855D-D99DF24FEA66}" type="presParOf" srcId="{CE84C8EC-8445-43D6-BAA5-1B57A2CBABE8}" destId="{B44421F9-3124-44C8-8BFD-73A7AF70825A}" srcOrd="10" destOrd="0" presId="urn:microsoft.com/office/officeart/2005/8/layout/gear1"/>
    <dgm:cxn modelId="{8BA6F88B-E7F0-4573-B86A-6C9E36E0FBBA}" type="presParOf" srcId="{CE84C8EC-8445-43D6-BAA5-1B57A2CBABE8}" destId="{2243A9A7-C217-44EC-A71F-68076EE1C0F9}" srcOrd="11" destOrd="0" presId="urn:microsoft.com/office/officeart/2005/8/layout/gear1"/>
    <dgm:cxn modelId="{264508FA-80CB-42DB-9C53-4FD4A7CF8E46}" type="presParOf" srcId="{CE84C8EC-8445-43D6-BAA5-1B57A2CBABE8}" destId="{A62C1267-E8E5-45F5-A0C3-1FE26D98288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35A2E5-C292-D84C-A4DB-5446BC63D1A6}" type="doc">
      <dgm:prSet loTypeId="urn:microsoft.com/office/officeart/2005/8/layout/lProcess3" loCatId="" qsTypeId="urn:microsoft.com/office/officeart/2005/8/quickstyle/simple4" qsCatId="simple" csTypeId="urn:microsoft.com/office/officeart/2005/8/colors/accent1_5" csCatId="accent1" phldr="1"/>
      <dgm:spPr/>
      <dgm:t>
        <a:bodyPr/>
        <a:lstStyle/>
        <a:p>
          <a:endParaRPr lang="en-US"/>
        </a:p>
      </dgm:t>
    </dgm:pt>
    <dgm:pt modelId="{58A6102C-0538-E74C-B107-2B02EB0450D5}">
      <dgm:prSet phldrT="[Text]"/>
      <dgm:spPr>
        <a:solidFill>
          <a:srgbClr val="0E6E8C"/>
        </a:solidFill>
      </dgm:spPr>
      <dgm:t>
        <a:bodyPr/>
        <a:lstStyle/>
        <a:p>
          <a:r>
            <a:rPr lang="en-US" dirty="0" smtClean="0"/>
            <a:t>Processing</a:t>
          </a:r>
          <a:endParaRPr lang="en-US" dirty="0"/>
        </a:p>
      </dgm:t>
    </dgm:pt>
    <dgm:pt modelId="{D73F10AD-9D64-F040-A001-1D0BE3D32E63}" type="parTrans" cxnId="{8C03E9D0-1BC5-824C-A550-50351FE7C678}">
      <dgm:prSet/>
      <dgm:spPr/>
      <dgm:t>
        <a:bodyPr/>
        <a:lstStyle/>
        <a:p>
          <a:endParaRPr lang="en-US"/>
        </a:p>
      </dgm:t>
    </dgm:pt>
    <dgm:pt modelId="{EE313DE7-21D1-3C4B-A160-1E0DED1F60DD}" type="sibTrans" cxnId="{8C03E9D0-1BC5-824C-A550-50351FE7C678}">
      <dgm:prSet/>
      <dgm:spPr/>
      <dgm:t>
        <a:bodyPr/>
        <a:lstStyle/>
        <a:p>
          <a:endParaRPr lang="en-US"/>
        </a:p>
      </dgm:t>
    </dgm:pt>
    <dgm:pt modelId="{A683E4D6-9D0B-D244-A980-DC5F6E3527F4}">
      <dgm:prSet phldrT="[Text]"/>
      <dgm:spPr>
        <a:solidFill>
          <a:srgbClr val="0E6E8C"/>
        </a:solidFill>
      </dgm:spPr>
      <dgm:t>
        <a:bodyPr/>
        <a:lstStyle/>
        <a:p>
          <a:r>
            <a:rPr lang="en-US" dirty="0" smtClean="0"/>
            <a:t>Collection</a:t>
          </a:r>
          <a:endParaRPr lang="en-US" dirty="0"/>
        </a:p>
      </dgm:t>
    </dgm:pt>
    <dgm:pt modelId="{D13DC1B5-466A-9242-8925-6E399C8D6C38}" type="parTrans" cxnId="{1CA09292-2883-004F-A30A-D9B152216C8C}">
      <dgm:prSet/>
      <dgm:spPr/>
      <dgm:t>
        <a:bodyPr/>
        <a:lstStyle/>
        <a:p>
          <a:endParaRPr lang="en-US"/>
        </a:p>
      </dgm:t>
    </dgm:pt>
    <dgm:pt modelId="{60C6CB9D-2071-DD47-8694-DBD3F6703D84}" type="sibTrans" cxnId="{1CA09292-2883-004F-A30A-D9B152216C8C}">
      <dgm:prSet/>
      <dgm:spPr/>
      <dgm:t>
        <a:bodyPr/>
        <a:lstStyle/>
        <a:p>
          <a:endParaRPr lang="en-US"/>
        </a:p>
      </dgm:t>
    </dgm:pt>
    <dgm:pt modelId="{429E8CE3-A009-E047-A948-29425FF05597}">
      <dgm:prSet phldrT="[Text]"/>
      <dgm:spPr>
        <a:solidFill>
          <a:srgbClr val="0E6E8C"/>
        </a:solidFill>
      </dgm:spPr>
      <dgm:t>
        <a:bodyPr/>
        <a:lstStyle/>
        <a:p>
          <a:r>
            <a:rPr lang="en-US" dirty="0" smtClean="0"/>
            <a:t>Education</a:t>
          </a:r>
          <a:endParaRPr lang="en-US" dirty="0"/>
        </a:p>
      </dgm:t>
    </dgm:pt>
    <dgm:pt modelId="{C1869A5E-5E34-A44C-BC18-544E3D7E6F77}" type="parTrans" cxnId="{18841AE0-F70A-F14F-A1EA-6195F61D7CCC}">
      <dgm:prSet/>
      <dgm:spPr/>
      <dgm:t>
        <a:bodyPr/>
        <a:lstStyle/>
        <a:p>
          <a:endParaRPr lang="en-US"/>
        </a:p>
      </dgm:t>
    </dgm:pt>
    <dgm:pt modelId="{830A2D3D-F783-174D-9E1E-249BB7E2AE01}" type="sibTrans" cxnId="{18841AE0-F70A-F14F-A1EA-6195F61D7CCC}">
      <dgm:prSet/>
      <dgm:spPr/>
      <dgm:t>
        <a:bodyPr/>
        <a:lstStyle/>
        <a:p>
          <a:endParaRPr lang="en-US"/>
        </a:p>
      </dgm:t>
    </dgm:pt>
    <dgm:pt modelId="{1EC9A0B8-AF87-4E98-826E-E488155764A9}">
      <dgm:prSet phldrT="[Text]"/>
      <dgm:spPr>
        <a:solidFill>
          <a:srgbClr val="0E6E8C"/>
        </a:solidFill>
      </dgm:spPr>
      <dgm:t>
        <a:bodyPr/>
        <a:lstStyle/>
        <a:p>
          <a:r>
            <a:rPr lang="en-US" dirty="0" smtClean="0"/>
            <a:t>Local Participation Strategies </a:t>
          </a:r>
          <a:endParaRPr lang="en-US" dirty="0"/>
        </a:p>
      </dgm:t>
    </dgm:pt>
    <dgm:pt modelId="{7BDD377A-375F-4089-B0B8-85A3BA785C73}" type="parTrans" cxnId="{3189D522-71C8-4A94-A4EE-F4539606D3FC}">
      <dgm:prSet/>
      <dgm:spPr/>
      <dgm:t>
        <a:bodyPr/>
        <a:lstStyle/>
        <a:p>
          <a:endParaRPr lang="en-US"/>
        </a:p>
      </dgm:t>
    </dgm:pt>
    <dgm:pt modelId="{7522F477-157B-4E79-B7E7-5DD8E849A3F3}" type="sibTrans" cxnId="{3189D522-71C8-4A94-A4EE-F4539606D3FC}">
      <dgm:prSet/>
      <dgm:spPr/>
      <dgm:t>
        <a:bodyPr/>
        <a:lstStyle/>
        <a:p>
          <a:endParaRPr lang="en-US"/>
        </a:p>
      </dgm:t>
    </dgm:pt>
    <dgm:pt modelId="{DC462173-A7CB-4AE0-AA09-90C757AB1024}">
      <dgm:prSet/>
      <dgm:spPr>
        <a:solidFill>
          <a:srgbClr val="0E6E8C"/>
        </a:solidFill>
      </dgm:spPr>
      <dgm:t>
        <a:bodyPr/>
        <a:lstStyle/>
        <a:p>
          <a:r>
            <a:rPr lang="en-US" dirty="0" smtClean="0"/>
            <a:t>Government Engagement</a:t>
          </a:r>
          <a:endParaRPr lang="en-US" dirty="0"/>
        </a:p>
      </dgm:t>
    </dgm:pt>
    <dgm:pt modelId="{631816A8-85FF-4B73-B896-893CACD20169}" type="parTrans" cxnId="{C55A7352-A208-4000-81BA-7B4B96D450A0}">
      <dgm:prSet/>
      <dgm:spPr/>
      <dgm:t>
        <a:bodyPr/>
        <a:lstStyle/>
        <a:p>
          <a:endParaRPr lang="en-US"/>
        </a:p>
      </dgm:t>
    </dgm:pt>
    <dgm:pt modelId="{01ADCB3D-2D11-4ECF-882B-5E6699499043}" type="sibTrans" cxnId="{C55A7352-A208-4000-81BA-7B4B96D450A0}">
      <dgm:prSet/>
      <dgm:spPr/>
      <dgm:t>
        <a:bodyPr/>
        <a:lstStyle/>
        <a:p>
          <a:endParaRPr lang="en-US"/>
        </a:p>
      </dgm:t>
    </dgm:pt>
    <dgm:pt modelId="{651AE7E9-1A54-9943-AA08-DA09075E7636}" type="pres">
      <dgm:prSet presAssocID="{FE35A2E5-C292-D84C-A4DB-5446BC63D1A6}" presName="Name0" presStyleCnt="0">
        <dgm:presLayoutVars>
          <dgm:chPref val="3"/>
          <dgm:dir/>
          <dgm:animLvl val="lvl"/>
          <dgm:resizeHandles/>
        </dgm:presLayoutVars>
      </dgm:prSet>
      <dgm:spPr/>
      <dgm:t>
        <a:bodyPr/>
        <a:lstStyle/>
        <a:p>
          <a:endParaRPr lang="en-US"/>
        </a:p>
      </dgm:t>
    </dgm:pt>
    <dgm:pt modelId="{00910B90-09DB-324A-B5F6-0ECB1B27F8EC}" type="pres">
      <dgm:prSet presAssocID="{58A6102C-0538-E74C-B107-2B02EB0450D5}" presName="horFlow" presStyleCnt="0"/>
      <dgm:spPr/>
      <dgm:t>
        <a:bodyPr/>
        <a:lstStyle/>
        <a:p>
          <a:endParaRPr lang="en-US"/>
        </a:p>
      </dgm:t>
    </dgm:pt>
    <dgm:pt modelId="{C995A4EF-F1E4-674E-846A-A1D71B2B1BC0}" type="pres">
      <dgm:prSet presAssocID="{58A6102C-0538-E74C-B107-2B02EB0450D5}" presName="bigChev" presStyleLbl="node1" presStyleIdx="0" presStyleCnt="5" custLinFactNeighborX="1815" custLinFactNeighborY="-323"/>
      <dgm:spPr/>
      <dgm:t>
        <a:bodyPr/>
        <a:lstStyle/>
        <a:p>
          <a:endParaRPr lang="en-US"/>
        </a:p>
      </dgm:t>
    </dgm:pt>
    <dgm:pt modelId="{B7BCF49A-5ECF-EA4C-83FB-B48C51980E19}" type="pres">
      <dgm:prSet presAssocID="{58A6102C-0538-E74C-B107-2B02EB0450D5}" presName="vSp" presStyleCnt="0"/>
      <dgm:spPr/>
      <dgm:t>
        <a:bodyPr/>
        <a:lstStyle/>
        <a:p>
          <a:endParaRPr lang="en-US"/>
        </a:p>
      </dgm:t>
    </dgm:pt>
    <dgm:pt modelId="{06826A61-CC1E-8041-A616-85D34950D5F4}" type="pres">
      <dgm:prSet presAssocID="{A683E4D6-9D0B-D244-A980-DC5F6E3527F4}" presName="horFlow" presStyleCnt="0"/>
      <dgm:spPr/>
      <dgm:t>
        <a:bodyPr/>
        <a:lstStyle/>
        <a:p>
          <a:endParaRPr lang="en-US"/>
        </a:p>
      </dgm:t>
    </dgm:pt>
    <dgm:pt modelId="{F139F659-A239-0644-9ADB-641334FA5490}" type="pres">
      <dgm:prSet presAssocID="{A683E4D6-9D0B-D244-A980-DC5F6E3527F4}" presName="bigChev" presStyleLbl="node1" presStyleIdx="1" presStyleCnt="5"/>
      <dgm:spPr/>
      <dgm:t>
        <a:bodyPr/>
        <a:lstStyle/>
        <a:p>
          <a:endParaRPr lang="en-US"/>
        </a:p>
      </dgm:t>
    </dgm:pt>
    <dgm:pt modelId="{83057866-D156-034E-9F52-2B7CE5C569CD}" type="pres">
      <dgm:prSet presAssocID="{A683E4D6-9D0B-D244-A980-DC5F6E3527F4}" presName="vSp" presStyleCnt="0"/>
      <dgm:spPr/>
      <dgm:t>
        <a:bodyPr/>
        <a:lstStyle/>
        <a:p>
          <a:endParaRPr lang="en-US"/>
        </a:p>
      </dgm:t>
    </dgm:pt>
    <dgm:pt modelId="{C2B878D9-8834-AE42-BC69-AA24BCD04DBE}" type="pres">
      <dgm:prSet presAssocID="{429E8CE3-A009-E047-A948-29425FF05597}" presName="horFlow" presStyleCnt="0"/>
      <dgm:spPr/>
      <dgm:t>
        <a:bodyPr/>
        <a:lstStyle/>
        <a:p>
          <a:endParaRPr lang="en-US"/>
        </a:p>
      </dgm:t>
    </dgm:pt>
    <dgm:pt modelId="{03AC54B7-EC71-3D4F-9EA8-F7339500BC23}" type="pres">
      <dgm:prSet presAssocID="{429E8CE3-A009-E047-A948-29425FF05597}" presName="bigChev" presStyleLbl="node1" presStyleIdx="2" presStyleCnt="5"/>
      <dgm:spPr/>
      <dgm:t>
        <a:bodyPr/>
        <a:lstStyle/>
        <a:p>
          <a:endParaRPr lang="en-US"/>
        </a:p>
      </dgm:t>
    </dgm:pt>
    <dgm:pt modelId="{983F49DB-2F40-A040-849C-F40B3B6A3DDB}" type="pres">
      <dgm:prSet presAssocID="{429E8CE3-A009-E047-A948-29425FF05597}" presName="vSp" presStyleCnt="0"/>
      <dgm:spPr/>
      <dgm:t>
        <a:bodyPr/>
        <a:lstStyle/>
        <a:p>
          <a:endParaRPr lang="en-US"/>
        </a:p>
      </dgm:t>
    </dgm:pt>
    <dgm:pt modelId="{1B7CFD2F-209F-4D27-952D-C35C174EDE06}" type="pres">
      <dgm:prSet presAssocID="{1EC9A0B8-AF87-4E98-826E-E488155764A9}" presName="horFlow" presStyleCnt="0"/>
      <dgm:spPr/>
      <dgm:t>
        <a:bodyPr/>
        <a:lstStyle/>
        <a:p>
          <a:endParaRPr lang="en-US"/>
        </a:p>
      </dgm:t>
    </dgm:pt>
    <dgm:pt modelId="{F60A337A-AB81-45C6-9058-E3B05BB43473}" type="pres">
      <dgm:prSet presAssocID="{1EC9A0B8-AF87-4E98-826E-E488155764A9}" presName="bigChev" presStyleLbl="node1" presStyleIdx="3" presStyleCnt="5"/>
      <dgm:spPr/>
      <dgm:t>
        <a:bodyPr/>
        <a:lstStyle/>
        <a:p>
          <a:endParaRPr lang="en-US"/>
        </a:p>
      </dgm:t>
    </dgm:pt>
    <dgm:pt modelId="{B2D99BB2-555C-4799-B59F-93C65FDADA7B}" type="pres">
      <dgm:prSet presAssocID="{1EC9A0B8-AF87-4E98-826E-E488155764A9}" presName="vSp" presStyleCnt="0"/>
      <dgm:spPr/>
      <dgm:t>
        <a:bodyPr/>
        <a:lstStyle/>
        <a:p>
          <a:endParaRPr lang="en-US"/>
        </a:p>
      </dgm:t>
    </dgm:pt>
    <dgm:pt modelId="{D372CFD5-C570-48C5-88C6-1E61157BAFC4}" type="pres">
      <dgm:prSet presAssocID="{DC462173-A7CB-4AE0-AA09-90C757AB1024}" presName="horFlow" presStyleCnt="0"/>
      <dgm:spPr/>
      <dgm:t>
        <a:bodyPr/>
        <a:lstStyle/>
        <a:p>
          <a:endParaRPr lang="en-US"/>
        </a:p>
      </dgm:t>
    </dgm:pt>
    <dgm:pt modelId="{8FD1EA22-4E4F-4453-A9C0-9E3A57C16E49}" type="pres">
      <dgm:prSet presAssocID="{DC462173-A7CB-4AE0-AA09-90C757AB1024}" presName="bigChev" presStyleLbl="node1" presStyleIdx="4" presStyleCnt="5"/>
      <dgm:spPr/>
      <dgm:t>
        <a:bodyPr/>
        <a:lstStyle/>
        <a:p>
          <a:endParaRPr lang="en-US"/>
        </a:p>
      </dgm:t>
    </dgm:pt>
  </dgm:ptLst>
  <dgm:cxnLst>
    <dgm:cxn modelId="{8C03E9D0-1BC5-824C-A550-50351FE7C678}" srcId="{FE35A2E5-C292-D84C-A4DB-5446BC63D1A6}" destId="{58A6102C-0538-E74C-B107-2B02EB0450D5}" srcOrd="0" destOrd="0" parTransId="{D73F10AD-9D64-F040-A001-1D0BE3D32E63}" sibTransId="{EE313DE7-21D1-3C4B-A160-1E0DED1F60DD}"/>
    <dgm:cxn modelId="{1CA09292-2883-004F-A30A-D9B152216C8C}" srcId="{FE35A2E5-C292-D84C-A4DB-5446BC63D1A6}" destId="{A683E4D6-9D0B-D244-A980-DC5F6E3527F4}" srcOrd="1" destOrd="0" parTransId="{D13DC1B5-466A-9242-8925-6E399C8D6C38}" sibTransId="{60C6CB9D-2071-DD47-8694-DBD3F6703D84}"/>
    <dgm:cxn modelId="{C55A7352-A208-4000-81BA-7B4B96D450A0}" srcId="{FE35A2E5-C292-D84C-A4DB-5446BC63D1A6}" destId="{DC462173-A7CB-4AE0-AA09-90C757AB1024}" srcOrd="4" destOrd="0" parTransId="{631816A8-85FF-4B73-B896-893CACD20169}" sibTransId="{01ADCB3D-2D11-4ECF-882B-5E6699499043}"/>
    <dgm:cxn modelId="{55F0DE8A-8CCD-41B6-B99B-D534E52F0E14}" type="presOf" srcId="{429E8CE3-A009-E047-A948-29425FF05597}" destId="{03AC54B7-EC71-3D4F-9EA8-F7339500BC23}" srcOrd="0" destOrd="0" presId="urn:microsoft.com/office/officeart/2005/8/layout/lProcess3"/>
    <dgm:cxn modelId="{71D6C77B-D7D3-4414-A5CD-8F9187F94263}" type="presOf" srcId="{DC462173-A7CB-4AE0-AA09-90C757AB1024}" destId="{8FD1EA22-4E4F-4453-A9C0-9E3A57C16E49}" srcOrd="0" destOrd="0" presId="urn:microsoft.com/office/officeart/2005/8/layout/lProcess3"/>
    <dgm:cxn modelId="{3189D522-71C8-4A94-A4EE-F4539606D3FC}" srcId="{FE35A2E5-C292-D84C-A4DB-5446BC63D1A6}" destId="{1EC9A0B8-AF87-4E98-826E-E488155764A9}" srcOrd="3" destOrd="0" parTransId="{7BDD377A-375F-4089-B0B8-85A3BA785C73}" sibTransId="{7522F477-157B-4E79-B7E7-5DD8E849A3F3}"/>
    <dgm:cxn modelId="{3731D913-D7A6-4C53-B7D1-2A84A49883A4}" type="presOf" srcId="{58A6102C-0538-E74C-B107-2B02EB0450D5}" destId="{C995A4EF-F1E4-674E-846A-A1D71B2B1BC0}" srcOrd="0" destOrd="0" presId="urn:microsoft.com/office/officeart/2005/8/layout/lProcess3"/>
    <dgm:cxn modelId="{7C49D1F4-4229-40C5-8E23-924F0F2E1C0A}" type="presOf" srcId="{1EC9A0B8-AF87-4E98-826E-E488155764A9}" destId="{F60A337A-AB81-45C6-9058-E3B05BB43473}" srcOrd="0" destOrd="0" presId="urn:microsoft.com/office/officeart/2005/8/layout/lProcess3"/>
    <dgm:cxn modelId="{6C86983D-E014-4506-8F65-EDE788A1CBFF}" type="presOf" srcId="{FE35A2E5-C292-D84C-A4DB-5446BC63D1A6}" destId="{651AE7E9-1A54-9943-AA08-DA09075E7636}" srcOrd="0" destOrd="0" presId="urn:microsoft.com/office/officeart/2005/8/layout/lProcess3"/>
    <dgm:cxn modelId="{18841AE0-F70A-F14F-A1EA-6195F61D7CCC}" srcId="{FE35A2E5-C292-D84C-A4DB-5446BC63D1A6}" destId="{429E8CE3-A009-E047-A948-29425FF05597}" srcOrd="2" destOrd="0" parTransId="{C1869A5E-5E34-A44C-BC18-544E3D7E6F77}" sibTransId="{830A2D3D-F783-174D-9E1E-249BB7E2AE01}"/>
    <dgm:cxn modelId="{0B6630C8-3E5E-449D-9ABE-C861B4988565}" type="presOf" srcId="{A683E4D6-9D0B-D244-A980-DC5F6E3527F4}" destId="{F139F659-A239-0644-9ADB-641334FA5490}" srcOrd="0" destOrd="0" presId="urn:microsoft.com/office/officeart/2005/8/layout/lProcess3"/>
    <dgm:cxn modelId="{F7159ECA-5065-4500-9472-E9FAFE9B9F98}" type="presParOf" srcId="{651AE7E9-1A54-9943-AA08-DA09075E7636}" destId="{00910B90-09DB-324A-B5F6-0ECB1B27F8EC}" srcOrd="0" destOrd="0" presId="urn:microsoft.com/office/officeart/2005/8/layout/lProcess3"/>
    <dgm:cxn modelId="{367558A9-1B1D-49DB-835E-4D8A36FEB709}" type="presParOf" srcId="{00910B90-09DB-324A-B5F6-0ECB1B27F8EC}" destId="{C995A4EF-F1E4-674E-846A-A1D71B2B1BC0}" srcOrd="0" destOrd="0" presId="urn:microsoft.com/office/officeart/2005/8/layout/lProcess3"/>
    <dgm:cxn modelId="{172E6835-32E8-464A-8364-C0B003BA6C46}" type="presParOf" srcId="{651AE7E9-1A54-9943-AA08-DA09075E7636}" destId="{B7BCF49A-5ECF-EA4C-83FB-B48C51980E19}" srcOrd="1" destOrd="0" presId="urn:microsoft.com/office/officeart/2005/8/layout/lProcess3"/>
    <dgm:cxn modelId="{23DE9B7C-2CE8-47FC-B1A2-E87B4F38CDDD}" type="presParOf" srcId="{651AE7E9-1A54-9943-AA08-DA09075E7636}" destId="{06826A61-CC1E-8041-A616-85D34950D5F4}" srcOrd="2" destOrd="0" presId="urn:microsoft.com/office/officeart/2005/8/layout/lProcess3"/>
    <dgm:cxn modelId="{DF6E9F5D-DA3C-4ABC-A966-15DA818ACD23}" type="presParOf" srcId="{06826A61-CC1E-8041-A616-85D34950D5F4}" destId="{F139F659-A239-0644-9ADB-641334FA5490}" srcOrd="0" destOrd="0" presId="urn:microsoft.com/office/officeart/2005/8/layout/lProcess3"/>
    <dgm:cxn modelId="{D4AD94D9-595A-4A3C-A206-118A6F140B3B}" type="presParOf" srcId="{651AE7E9-1A54-9943-AA08-DA09075E7636}" destId="{83057866-D156-034E-9F52-2B7CE5C569CD}" srcOrd="3" destOrd="0" presId="urn:microsoft.com/office/officeart/2005/8/layout/lProcess3"/>
    <dgm:cxn modelId="{104B7149-63B6-4B6F-9842-3FAF01BF2BAB}" type="presParOf" srcId="{651AE7E9-1A54-9943-AA08-DA09075E7636}" destId="{C2B878D9-8834-AE42-BC69-AA24BCD04DBE}" srcOrd="4" destOrd="0" presId="urn:microsoft.com/office/officeart/2005/8/layout/lProcess3"/>
    <dgm:cxn modelId="{9D390A11-D41C-45EB-91EC-5B11FFC362C1}" type="presParOf" srcId="{C2B878D9-8834-AE42-BC69-AA24BCD04DBE}" destId="{03AC54B7-EC71-3D4F-9EA8-F7339500BC23}" srcOrd="0" destOrd="0" presId="urn:microsoft.com/office/officeart/2005/8/layout/lProcess3"/>
    <dgm:cxn modelId="{21A74BCA-7B52-4B27-AA00-01105023E9E2}" type="presParOf" srcId="{651AE7E9-1A54-9943-AA08-DA09075E7636}" destId="{983F49DB-2F40-A040-849C-F40B3B6A3DDB}" srcOrd="5" destOrd="0" presId="urn:microsoft.com/office/officeart/2005/8/layout/lProcess3"/>
    <dgm:cxn modelId="{9B9D1085-7CEB-4AC9-AD47-605846C641F2}" type="presParOf" srcId="{651AE7E9-1A54-9943-AA08-DA09075E7636}" destId="{1B7CFD2F-209F-4D27-952D-C35C174EDE06}" srcOrd="6" destOrd="0" presId="urn:microsoft.com/office/officeart/2005/8/layout/lProcess3"/>
    <dgm:cxn modelId="{A826C61A-F8B9-4285-B704-3C7DC3132422}" type="presParOf" srcId="{1B7CFD2F-209F-4D27-952D-C35C174EDE06}" destId="{F60A337A-AB81-45C6-9058-E3B05BB43473}" srcOrd="0" destOrd="0" presId="urn:microsoft.com/office/officeart/2005/8/layout/lProcess3"/>
    <dgm:cxn modelId="{3A8DB3FF-9798-488B-BBE5-3C7E60CD5A6E}" type="presParOf" srcId="{651AE7E9-1A54-9943-AA08-DA09075E7636}" destId="{B2D99BB2-555C-4799-B59F-93C65FDADA7B}" srcOrd="7" destOrd="0" presId="urn:microsoft.com/office/officeart/2005/8/layout/lProcess3"/>
    <dgm:cxn modelId="{91F86D0A-5DE6-4070-8C42-45BA8DE6E220}" type="presParOf" srcId="{651AE7E9-1A54-9943-AA08-DA09075E7636}" destId="{D372CFD5-C570-48C5-88C6-1E61157BAFC4}" srcOrd="8" destOrd="0" presId="urn:microsoft.com/office/officeart/2005/8/layout/lProcess3"/>
    <dgm:cxn modelId="{5795BBBF-38C2-46BA-894E-A59D4809FADD}" type="presParOf" srcId="{D372CFD5-C570-48C5-88C6-1E61157BAFC4}" destId="{8FD1EA22-4E4F-4453-A9C0-9E3A57C16E49}"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420F98-D7E1-4E7F-A906-A5CC9C31D102}"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4D723D96-9B38-4835-BF34-9EA42BD3D89A}">
      <dgm:prSet phldrT="[Text]"/>
      <dgm:spPr/>
      <dgm:t>
        <a:bodyPr/>
        <a:lstStyle/>
        <a:p>
          <a:r>
            <a:rPr lang="en-US" dirty="0" smtClean="0"/>
            <a:t>Recovery Infrastructure</a:t>
          </a:r>
          <a:endParaRPr lang="en-US" dirty="0"/>
        </a:p>
      </dgm:t>
    </dgm:pt>
    <dgm:pt modelId="{484CF296-4EAF-4BCD-A321-B8A20F36F1E4}" type="parTrans" cxnId="{1DD5AF08-942A-4425-B6B8-24249CC7AE17}">
      <dgm:prSet/>
      <dgm:spPr/>
      <dgm:t>
        <a:bodyPr/>
        <a:lstStyle/>
        <a:p>
          <a:endParaRPr lang="en-US"/>
        </a:p>
      </dgm:t>
    </dgm:pt>
    <dgm:pt modelId="{A479A381-AB22-44CF-87F6-940F037D8C7F}" type="sibTrans" cxnId="{1DD5AF08-942A-4425-B6B8-24249CC7AE17}">
      <dgm:prSet/>
      <dgm:spPr/>
      <dgm:t>
        <a:bodyPr/>
        <a:lstStyle/>
        <a:p>
          <a:endParaRPr lang="en-US"/>
        </a:p>
      </dgm:t>
    </dgm:pt>
    <dgm:pt modelId="{F64FF58F-6E15-4ED1-95B2-F1843664A263}">
      <dgm:prSet phldrT="[Text]"/>
      <dgm:spPr/>
      <dgm:t>
        <a:bodyPr/>
        <a:lstStyle/>
        <a:p>
          <a:r>
            <a:rPr lang="en-US" dirty="0" smtClean="0"/>
            <a:t>Education</a:t>
          </a:r>
          <a:endParaRPr lang="en-US" dirty="0"/>
        </a:p>
      </dgm:t>
    </dgm:pt>
    <dgm:pt modelId="{377F3F13-57D7-4262-BF04-D7AF001141D1}" type="parTrans" cxnId="{1363FB9A-4CE5-425C-B979-7A610C443088}">
      <dgm:prSet/>
      <dgm:spPr/>
      <dgm:t>
        <a:bodyPr/>
        <a:lstStyle/>
        <a:p>
          <a:endParaRPr lang="en-US"/>
        </a:p>
      </dgm:t>
    </dgm:pt>
    <dgm:pt modelId="{C1C95BD5-3C33-418E-8271-F8B79B05CA01}" type="sibTrans" cxnId="{1363FB9A-4CE5-425C-B979-7A610C443088}">
      <dgm:prSet/>
      <dgm:spPr/>
      <dgm:t>
        <a:bodyPr/>
        <a:lstStyle/>
        <a:p>
          <a:endParaRPr lang="en-US"/>
        </a:p>
      </dgm:t>
    </dgm:pt>
    <dgm:pt modelId="{741DBA70-FC4E-418C-B989-7BB3A1B2586B}">
      <dgm:prSet phldrT="[Text]"/>
      <dgm:spPr/>
      <dgm:t>
        <a:bodyPr/>
        <a:lstStyle/>
        <a:p>
          <a:r>
            <a:rPr lang="en-US" dirty="0" smtClean="0"/>
            <a:t>Local and State Participation</a:t>
          </a:r>
          <a:endParaRPr lang="en-US" dirty="0"/>
        </a:p>
      </dgm:t>
    </dgm:pt>
    <dgm:pt modelId="{B84DDBDB-84EB-4143-A68C-59189B4C1BF6}" type="parTrans" cxnId="{A02EB069-A1C3-49BF-A010-FB93BEE74BE4}">
      <dgm:prSet/>
      <dgm:spPr/>
      <dgm:t>
        <a:bodyPr/>
        <a:lstStyle/>
        <a:p>
          <a:endParaRPr lang="en-US"/>
        </a:p>
      </dgm:t>
    </dgm:pt>
    <dgm:pt modelId="{7D2D7727-3018-49CC-9AFF-55D20ADFDE11}" type="sibTrans" cxnId="{A02EB069-A1C3-49BF-A010-FB93BEE74BE4}">
      <dgm:prSet/>
      <dgm:spPr/>
      <dgm:t>
        <a:bodyPr/>
        <a:lstStyle/>
        <a:p>
          <a:endParaRPr lang="en-US"/>
        </a:p>
      </dgm:t>
    </dgm:pt>
    <dgm:pt modelId="{D7D2B8E9-6606-4D98-85A6-8A4FD0E94598}" type="pres">
      <dgm:prSet presAssocID="{C2420F98-D7E1-4E7F-A906-A5CC9C31D102}" presName="Name0" presStyleCnt="0">
        <dgm:presLayoutVars>
          <dgm:chMax val="7"/>
          <dgm:chPref val="7"/>
          <dgm:dir/>
          <dgm:animLvl val="lvl"/>
        </dgm:presLayoutVars>
      </dgm:prSet>
      <dgm:spPr/>
      <dgm:t>
        <a:bodyPr/>
        <a:lstStyle/>
        <a:p>
          <a:endParaRPr lang="en-US"/>
        </a:p>
      </dgm:t>
    </dgm:pt>
    <dgm:pt modelId="{B54CFB84-9105-41B7-A83D-69748CE7D907}" type="pres">
      <dgm:prSet presAssocID="{4D723D96-9B38-4835-BF34-9EA42BD3D89A}" presName="Accent1" presStyleCnt="0"/>
      <dgm:spPr/>
    </dgm:pt>
    <dgm:pt modelId="{F32A4400-9E6E-4AC9-B66E-1418374848F1}" type="pres">
      <dgm:prSet presAssocID="{4D723D96-9B38-4835-BF34-9EA42BD3D89A}" presName="Accent" presStyleLbl="node1" presStyleIdx="0" presStyleCnt="3"/>
      <dgm:spPr/>
    </dgm:pt>
    <dgm:pt modelId="{8B6F9B92-9A6D-4D38-8101-5919FDA90528}" type="pres">
      <dgm:prSet presAssocID="{4D723D96-9B38-4835-BF34-9EA42BD3D89A}" presName="Parent1" presStyleLbl="revTx" presStyleIdx="0" presStyleCnt="3">
        <dgm:presLayoutVars>
          <dgm:chMax val="1"/>
          <dgm:chPref val="1"/>
          <dgm:bulletEnabled val="1"/>
        </dgm:presLayoutVars>
      </dgm:prSet>
      <dgm:spPr/>
      <dgm:t>
        <a:bodyPr/>
        <a:lstStyle/>
        <a:p>
          <a:endParaRPr lang="en-US"/>
        </a:p>
      </dgm:t>
    </dgm:pt>
    <dgm:pt modelId="{3B479ED6-F968-43BB-A7F7-A497CBDC03AC}" type="pres">
      <dgm:prSet presAssocID="{F64FF58F-6E15-4ED1-95B2-F1843664A263}" presName="Accent2" presStyleCnt="0"/>
      <dgm:spPr/>
    </dgm:pt>
    <dgm:pt modelId="{871DD0FC-BAF1-4A62-8762-A04CD0C839B2}" type="pres">
      <dgm:prSet presAssocID="{F64FF58F-6E15-4ED1-95B2-F1843664A263}" presName="Accent" presStyleLbl="node1" presStyleIdx="1" presStyleCnt="3"/>
      <dgm:spPr>
        <a:solidFill>
          <a:schemeClr val="accent3"/>
        </a:solidFill>
      </dgm:spPr>
      <dgm:t>
        <a:bodyPr/>
        <a:lstStyle/>
        <a:p>
          <a:endParaRPr lang="en-US"/>
        </a:p>
      </dgm:t>
    </dgm:pt>
    <dgm:pt modelId="{1BDE5611-0056-4247-97FD-EB8088CAE163}" type="pres">
      <dgm:prSet presAssocID="{F64FF58F-6E15-4ED1-95B2-F1843664A263}" presName="Parent2" presStyleLbl="revTx" presStyleIdx="1" presStyleCnt="3">
        <dgm:presLayoutVars>
          <dgm:chMax val="1"/>
          <dgm:chPref val="1"/>
          <dgm:bulletEnabled val="1"/>
        </dgm:presLayoutVars>
      </dgm:prSet>
      <dgm:spPr/>
      <dgm:t>
        <a:bodyPr/>
        <a:lstStyle/>
        <a:p>
          <a:endParaRPr lang="en-US"/>
        </a:p>
      </dgm:t>
    </dgm:pt>
    <dgm:pt modelId="{0D824DCF-6F95-4446-A1E2-51E535527873}" type="pres">
      <dgm:prSet presAssocID="{741DBA70-FC4E-418C-B989-7BB3A1B2586B}" presName="Accent3" presStyleCnt="0"/>
      <dgm:spPr/>
    </dgm:pt>
    <dgm:pt modelId="{43FD5599-6502-403C-8976-989C7DC6F9AF}" type="pres">
      <dgm:prSet presAssocID="{741DBA70-FC4E-418C-B989-7BB3A1B2586B}" presName="Accent" presStyleLbl="node1" presStyleIdx="2" presStyleCnt="3"/>
      <dgm:spPr>
        <a:solidFill>
          <a:schemeClr val="accent2"/>
        </a:solidFill>
      </dgm:spPr>
      <dgm:t>
        <a:bodyPr/>
        <a:lstStyle/>
        <a:p>
          <a:endParaRPr lang="en-US"/>
        </a:p>
      </dgm:t>
    </dgm:pt>
    <dgm:pt modelId="{7DB54E0D-9210-46B1-801C-72912E563E6D}" type="pres">
      <dgm:prSet presAssocID="{741DBA70-FC4E-418C-B989-7BB3A1B2586B}" presName="Parent3" presStyleLbl="revTx" presStyleIdx="2" presStyleCnt="3">
        <dgm:presLayoutVars>
          <dgm:chMax val="1"/>
          <dgm:chPref val="1"/>
          <dgm:bulletEnabled val="1"/>
        </dgm:presLayoutVars>
      </dgm:prSet>
      <dgm:spPr/>
      <dgm:t>
        <a:bodyPr/>
        <a:lstStyle/>
        <a:p>
          <a:endParaRPr lang="en-US"/>
        </a:p>
      </dgm:t>
    </dgm:pt>
  </dgm:ptLst>
  <dgm:cxnLst>
    <dgm:cxn modelId="{89E9C381-843B-B148-9B3F-1C33A100AE3D}" type="presOf" srcId="{F64FF58F-6E15-4ED1-95B2-F1843664A263}" destId="{1BDE5611-0056-4247-97FD-EB8088CAE163}" srcOrd="0" destOrd="0" presId="urn:microsoft.com/office/officeart/2009/layout/CircleArrowProcess"/>
    <dgm:cxn modelId="{A02EB069-A1C3-49BF-A010-FB93BEE74BE4}" srcId="{C2420F98-D7E1-4E7F-A906-A5CC9C31D102}" destId="{741DBA70-FC4E-418C-B989-7BB3A1B2586B}" srcOrd="2" destOrd="0" parTransId="{B84DDBDB-84EB-4143-A68C-59189B4C1BF6}" sibTransId="{7D2D7727-3018-49CC-9AFF-55D20ADFDE11}"/>
    <dgm:cxn modelId="{1363FB9A-4CE5-425C-B979-7A610C443088}" srcId="{C2420F98-D7E1-4E7F-A906-A5CC9C31D102}" destId="{F64FF58F-6E15-4ED1-95B2-F1843664A263}" srcOrd="1" destOrd="0" parTransId="{377F3F13-57D7-4262-BF04-D7AF001141D1}" sibTransId="{C1C95BD5-3C33-418E-8271-F8B79B05CA01}"/>
    <dgm:cxn modelId="{7907542D-C0FD-E847-9636-0C4968C93F5E}" type="presOf" srcId="{C2420F98-D7E1-4E7F-A906-A5CC9C31D102}" destId="{D7D2B8E9-6606-4D98-85A6-8A4FD0E94598}" srcOrd="0" destOrd="0" presId="urn:microsoft.com/office/officeart/2009/layout/CircleArrowProcess"/>
    <dgm:cxn modelId="{18A239EE-13F5-1A42-8BAB-FF91C01C87FB}" type="presOf" srcId="{741DBA70-FC4E-418C-B989-7BB3A1B2586B}" destId="{7DB54E0D-9210-46B1-801C-72912E563E6D}" srcOrd="0" destOrd="0" presId="urn:microsoft.com/office/officeart/2009/layout/CircleArrowProcess"/>
    <dgm:cxn modelId="{6EFFB212-F803-644F-ADD6-E380831AC8A6}" type="presOf" srcId="{4D723D96-9B38-4835-BF34-9EA42BD3D89A}" destId="{8B6F9B92-9A6D-4D38-8101-5919FDA90528}" srcOrd="0" destOrd="0" presId="urn:microsoft.com/office/officeart/2009/layout/CircleArrowProcess"/>
    <dgm:cxn modelId="{1DD5AF08-942A-4425-B6B8-24249CC7AE17}" srcId="{C2420F98-D7E1-4E7F-A906-A5CC9C31D102}" destId="{4D723D96-9B38-4835-BF34-9EA42BD3D89A}" srcOrd="0" destOrd="0" parTransId="{484CF296-4EAF-4BCD-A321-B8A20F36F1E4}" sibTransId="{A479A381-AB22-44CF-87F6-940F037D8C7F}"/>
    <dgm:cxn modelId="{701C8E20-D320-3940-A445-76F9FCF5CA67}" type="presParOf" srcId="{D7D2B8E9-6606-4D98-85A6-8A4FD0E94598}" destId="{B54CFB84-9105-41B7-A83D-69748CE7D907}" srcOrd="0" destOrd="0" presId="urn:microsoft.com/office/officeart/2009/layout/CircleArrowProcess"/>
    <dgm:cxn modelId="{3D422ABF-9382-6C45-9713-DB7D3FE584CD}" type="presParOf" srcId="{B54CFB84-9105-41B7-A83D-69748CE7D907}" destId="{F32A4400-9E6E-4AC9-B66E-1418374848F1}" srcOrd="0" destOrd="0" presId="urn:microsoft.com/office/officeart/2009/layout/CircleArrowProcess"/>
    <dgm:cxn modelId="{335EA5EB-5618-314E-8CAD-7542DBE8F318}" type="presParOf" srcId="{D7D2B8E9-6606-4D98-85A6-8A4FD0E94598}" destId="{8B6F9B92-9A6D-4D38-8101-5919FDA90528}" srcOrd="1" destOrd="0" presId="urn:microsoft.com/office/officeart/2009/layout/CircleArrowProcess"/>
    <dgm:cxn modelId="{376265BB-E74D-2D46-9DD4-4D8F3135F284}" type="presParOf" srcId="{D7D2B8E9-6606-4D98-85A6-8A4FD0E94598}" destId="{3B479ED6-F968-43BB-A7F7-A497CBDC03AC}" srcOrd="2" destOrd="0" presId="urn:microsoft.com/office/officeart/2009/layout/CircleArrowProcess"/>
    <dgm:cxn modelId="{B0B84C04-63AF-CA4C-9376-8BE432F5534F}" type="presParOf" srcId="{3B479ED6-F968-43BB-A7F7-A497CBDC03AC}" destId="{871DD0FC-BAF1-4A62-8762-A04CD0C839B2}" srcOrd="0" destOrd="0" presId="urn:microsoft.com/office/officeart/2009/layout/CircleArrowProcess"/>
    <dgm:cxn modelId="{72909EF1-394F-C746-B6E4-60AEDC8C7741}" type="presParOf" srcId="{D7D2B8E9-6606-4D98-85A6-8A4FD0E94598}" destId="{1BDE5611-0056-4247-97FD-EB8088CAE163}" srcOrd="3" destOrd="0" presId="urn:microsoft.com/office/officeart/2009/layout/CircleArrowProcess"/>
    <dgm:cxn modelId="{9710E83D-EDCF-A34B-B680-6576DB195B77}" type="presParOf" srcId="{D7D2B8E9-6606-4D98-85A6-8A4FD0E94598}" destId="{0D824DCF-6F95-4446-A1E2-51E535527873}" srcOrd="4" destOrd="0" presId="urn:microsoft.com/office/officeart/2009/layout/CircleArrowProcess"/>
    <dgm:cxn modelId="{FE7F62D3-33F4-024F-838D-A922CBAF72BF}" type="presParOf" srcId="{0D824DCF-6F95-4446-A1E2-51E535527873}" destId="{43FD5599-6502-403C-8976-989C7DC6F9AF}" srcOrd="0" destOrd="0" presId="urn:microsoft.com/office/officeart/2009/layout/CircleArrowProcess"/>
    <dgm:cxn modelId="{2F2AD513-63FC-A247-AEFA-3CFBF28FEF20}" type="presParOf" srcId="{D7D2B8E9-6606-4D98-85A6-8A4FD0E94598}" destId="{7DB54E0D-9210-46B1-801C-72912E563E6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5D1D2-53EB-4F53-AF2A-CB622E011A71}">
      <dsp:nvSpPr>
        <dsp:cNvPr id="0" name=""/>
        <dsp:cNvSpPr/>
      </dsp:nvSpPr>
      <dsp:spPr>
        <a:xfrm>
          <a:off x="3225800" y="2171700"/>
          <a:ext cx="2654300" cy="2654300"/>
        </a:xfrm>
        <a:prstGeom prst="gear9">
          <a:avLst/>
        </a:prstGeom>
        <a:solidFill>
          <a:srgbClr val="0E6E8C">
            <a:alpha val="90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Supply</a:t>
          </a:r>
          <a:endParaRPr lang="en-US" sz="1900" kern="1200" dirty="0"/>
        </a:p>
      </dsp:txBody>
      <dsp:txXfrm>
        <a:off x="3759432" y="2793457"/>
        <a:ext cx="1587036" cy="1364365"/>
      </dsp:txXfrm>
    </dsp:sp>
    <dsp:sp modelId="{120FA8D8-E4C2-46AA-9940-43BB57640937}">
      <dsp:nvSpPr>
        <dsp:cNvPr id="0" name=""/>
        <dsp:cNvSpPr/>
      </dsp:nvSpPr>
      <dsp:spPr>
        <a:xfrm>
          <a:off x="1681480" y="1544320"/>
          <a:ext cx="1930400" cy="1930400"/>
        </a:xfrm>
        <a:prstGeom prst="gear6">
          <a:avLst/>
        </a:prstGeom>
        <a:solidFill>
          <a:srgbClr val="0E6E8C">
            <a:alpha val="70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Capacity</a:t>
          </a:r>
          <a:endParaRPr lang="en-US" sz="1900" kern="1200" dirty="0"/>
        </a:p>
      </dsp:txBody>
      <dsp:txXfrm>
        <a:off x="2167464" y="2033241"/>
        <a:ext cx="958432" cy="952558"/>
      </dsp:txXfrm>
    </dsp:sp>
    <dsp:sp modelId="{58124657-E6FA-4002-8B3B-38A48A1C31BA}">
      <dsp:nvSpPr>
        <dsp:cNvPr id="0" name=""/>
        <dsp:cNvSpPr/>
      </dsp:nvSpPr>
      <dsp:spPr>
        <a:xfrm rot="20700000">
          <a:off x="2762701" y="212541"/>
          <a:ext cx="1891397" cy="1891397"/>
        </a:xfrm>
        <a:prstGeom prst="gear6">
          <a:avLst/>
        </a:prstGeom>
        <a:solidFill>
          <a:srgbClr val="0E6E8C">
            <a:alpha val="50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Expansion Potential</a:t>
          </a:r>
          <a:endParaRPr lang="en-US" sz="1900" kern="1200" dirty="0"/>
        </a:p>
      </dsp:txBody>
      <dsp:txXfrm rot="-20700000">
        <a:off x="3177540" y="627379"/>
        <a:ext cx="1061720" cy="1061720"/>
      </dsp:txXfrm>
    </dsp:sp>
    <dsp:sp modelId="{B44421F9-3124-44C8-8BFD-73A7AF70825A}">
      <dsp:nvSpPr>
        <dsp:cNvPr id="0" name=""/>
        <dsp:cNvSpPr/>
      </dsp:nvSpPr>
      <dsp:spPr>
        <a:xfrm>
          <a:off x="3028697" y="1767181"/>
          <a:ext cx="3397504" cy="3397504"/>
        </a:xfrm>
        <a:prstGeom prst="circularArrow">
          <a:avLst>
            <a:gd name="adj1" fmla="val 4688"/>
            <a:gd name="adj2" fmla="val 299029"/>
            <a:gd name="adj3" fmla="val 2529432"/>
            <a:gd name="adj4" fmla="val 15832989"/>
            <a:gd name="adj5" fmla="val 5469"/>
          </a:avLst>
        </a:prstGeom>
        <a:solidFill>
          <a:srgbClr val="0E6E8C"/>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243A9A7-C217-44EC-A71F-68076EE1C0F9}">
      <dsp:nvSpPr>
        <dsp:cNvPr id="0" name=""/>
        <dsp:cNvSpPr/>
      </dsp:nvSpPr>
      <dsp:spPr>
        <a:xfrm>
          <a:off x="1339609" y="1114484"/>
          <a:ext cx="2468499" cy="2468499"/>
        </a:xfrm>
        <a:prstGeom prst="leftCircularArrow">
          <a:avLst>
            <a:gd name="adj1" fmla="val 6452"/>
            <a:gd name="adj2" fmla="val 429999"/>
            <a:gd name="adj3" fmla="val 10489124"/>
            <a:gd name="adj4" fmla="val 14837806"/>
            <a:gd name="adj5" fmla="val 7527"/>
          </a:avLst>
        </a:prstGeom>
        <a:solidFill>
          <a:srgbClr val="0E6E8C"/>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62C1267-E8E5-45F5-A0C3-1FE26D982883}">
      <dsp:nvSpPr>
        <dsp:cNvPr id="0" name=""/>
        <dsp:cNvSpPr/>
      </dsp:nvSpPr>
      <dsp:spPr>
        <a:xfrm>
          <a:off x="2325201" y="-204457"/>
          <a:ext cx="2661539" cy="2661539"/>
        </a:xfrm>
        <a:prstGeom prst="circularArrow">
          <a:avLst>
            <a:gd name="adj1" fmla="val 5984"/>
            <a:gd name="adj2" fmla="val 394124"/>
            <a:gd name="adj3" fmla="val 13313824"/>
            <a:gd name="adj4" fmla="val 10508221"/>
            <a:gd name="adj5" fmla="val 6981"/>
          </a:avLst>
        </a:prstGeom>
        <a:solidFill>
          <a:srgbClr val="0E6E8C"/>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5A4EF-F1E4-674E-846A-A1D71B2B1BC0}">
      <dsp:nvSpPr>
        <dsp:cNvPr id="0" name=""/>
        <dsp:cNvSpPr/>
      </dsp:nvSpPr>
      <dsp:spPr>
        <a:xfrm>
          <a:off x="1541298" y="2"/>
          <a:ext cx="2098997" cy="839598"/>
        </a:xfrm>
        <a:prstGeom prst="chevron">
          <a:avLst/>
        </a:prstGeom>
        <a:solidFill>
          <a:srgbClr val="0E6E8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Processing</a:t>
          </a:r>
          <a:endParaRPr lang="en-US" sz="1800" kern="1200" dirty="0"/>
        </a:p>
      </dsp:txBody>
      <dsp:txXfrm>
        <a:off x="1961097" y="2"/>
        <a:ext cx="1259399" cy="839598"/>
      </dsp:txXfrm>
    </dsp:sp>
    <dsp:sp modelId="{F139F659-A239-0644-9ADB-641334FA5490}">
      <dsp:nvSpPr>
        <dsp:cNvPr id="0" name=""/>
        <dsp:cNvSpPr/>
      </dsp:nvSpPr>
      <dsp:spPr>
        <a:xfrm>
          <a:off x="1503201" y="959857"/>
          <a:ext cx="2098997" cy="839598"/>
        </a:xfrm>
        <a:prstGeom prst="chevron">
          <a:avLst/>
        </a:prstGeom>
        <a:solidFill>
          <a:srgbClr val="0E6E8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Collection</a:t>
          </a:r>
          <a:endParaRPr lang="en-US" sz="1800" kern="1200" dirty="0"/>
        </a:p>
      </dsp:txBody>
      <dsp:txXfrm>
        <a:off x="1923000" y="959857"/>
        <a:ext cx="1259399" cy="839598"/>
      </dsp:txXfrm>
    </dsp:sp>
    <dsp:sp modelId="{03AC54B7-EC71-3D4F-9EA8-F7339500BC23}">
      <dsp:nvSpPr>
        <dsp:cNvPr id="0" name=""/>
        <dsp:cNvSpPr/>
      </dsp:nvSpPr>
      <dsp:spPr>
        <a:xfrm>
          <a:off x="1503201" y="1917000"/>
          <a:ext cx="2098997" cy="839598"/>
        </a:xfrm>
        <a:prstGeom prst="chevron">
          <a:avLst/>
        </a:prstGeom>
        <a:solidFill>
          <a:srgbClr val="0E6E8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Education</a:t>
          </a:r>
          <a:endParaRPr lang="en-US" sz="1800" kern="1200" dirty="0"/>
        </a:p>
      </dsp:txBody>
      <dsp:txXfrm>
        <a:off x="1923000" y="1917000"/>
        <a:ext cx="1259399" cy="839598"/>
      </dsp:txXfrm>
    </dsp:sp>
    <dsp:sp modelId="{F60A337A-AB81-45C6-9058-E3B05BB43473}">
      <dsp:nvSpPr>
        <dsp:cNvPr id="0" name=""/>
        <dsp:cNvSpPr/>
      </dsp:nvSpPr>
      <dsp:spPr>
        <a:xfrm>
          <a:off x="1503201" y="2874143"/>
          <a:ext cx="2098997" cy="839598"/>
        </a:xfrm>
        <a:prstGeom prst="chevron">
          <a:avLst/>
        </a:prstGeom>
        <a:solidFill>
          <a:srgbClr val="0E6E8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Local Participation Strategies </a:t>
          </a:r>
          <a:endParaRPr lang="en-US" sz="1800" kern="1200" dirty="0"/>
        </a:p>
      </dsp:txBody>
      <dsp:txXfrm>
        <a:off x="1923000" y="2874143"/>
        <a:ext cx="1259399" cy="839598"/>
      </dsp:txXfrm>
    </dsp:sp>
    <dsp:sp modelId="{8FD1EA22-4E4F-4453-A9C0-9E3A57C16E49}">
      <dsp:nvSpPr>
        <dsp:cNvPr id="0" name=""/>
        <dsp:cNvSpPr/>
      </dsp:nvSpPr>
      <dsp:spPr>
        <a:xfrm>
          <a:off x="1503201" y="3831286"/>
          <a:ext cx="2098997" cy="839598"/>
        </a:xfrm>
        <a:prstGeom prst="chevron">
          <a:avLst/>
        </a:prstGeom>
        <a:solidFill>
          <a:srgbClr val="0E6E8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Government Engagement</a:t>
          </a:r>
          <a:endParaRPr lang="en-US" sz="1800" kern="1200" dirty="0"/>
        </a:p>
      </dsp:txBody>
      <dsp:txXfrm>
        <a:off x="1923000" y="3831286"/>
        <a:ext cx="1259399" cy="8395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1313FC96-E818-4629-BCE3-CAA12D82BA0B}" type="datetimeFigureOut">
              <a:rPr lang="en-US"/>
              <a:pPr/>
              <a:t>11/25/2013</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0267E450-3E17-4410-BB6A-9D8AA871BFA9}" type="slidenum">
              <a:rPr/>
              <a:pPr/>
              <a:t>‹#›</a:t>
            </a:fld>
            <a:endParaRPr lang="en-US" dirty="0"/>
          </a:p>
        </p:txBody>
      </p:sp>
    </p:spTree>
    <p:extLst>
      <p:ext uri="{BB962C8B-B14F-4D97-AF65-F5344CB8AC3E}">
        <p14:creationId xmlns:p14="http://schemas.microsoft.com/office/powerpoint/2010/main" val="1657917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50AC218B-556B-40B6-889D-3038835B3FBE}" type="datetimeFigureOut">
              <a:rPr lang="en-US"/>
              <a:pPr/>
              <a:t>11/25/2013</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56AE26BC-D48A-4CD6-9B08-DBB042F308B3}" type="slidenum">
              <a:rPr/>
              <a:pPr/>
              <a:t>‹#›</a:t>
            </a:fld>
            <a:endParaRPr lang="en-US" dirty="0"/>
          </a:p>
        </p:txBody>
      </p:sp>
    </p:spTree>
    <p:extLst>
      <p:ext uri="{BB962C8B-B14F-4D97-AF65-F5344CB8AC3E}">
        <p14:creationId xmlns:p14="http://schemas.microsoft.com/office/powerpoint/2010/main" val="34829141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E26BC-D48A-4CD6-9B08-DBB042F308B3}" type="slidenum">
              <a:rPr lang="en-US" smtClean="0"/>
              <a:pPr/>
              <a:t>1</a:t>
            </a:fld>
            <a:endParaRPr lang="en-US" dirty="0"/>
          </a:p>
        </p:txBody>
      </p:sp>
    </p:spTree>
    <p:extLst>
      <p:ext uri="{BB962C8B-B14F-4D97-AF65-F5344CB8AC3E}">
        <p14:creationId xmlns:p14="http://schemas.microsoft.com/office/powerpoint/2010/main" val="544631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100 Largest Cities Survey then moved to a next step -  analysis of specific initiatives that could move the needle of recovery in targeted cities.  </a:t>
            </a:r>
          </a:p>
          <a:p>
            <a:endParaRPr lang="en-US" baseline="0" dirty="0" smtClean="0"/>
          </a:p>
          <a:p>
            <a:r>
              <a:rPr lang="en-US" baseline="0" dirty="0" smtClean="0"/>
              <a:t>Three initiatives were identified – with education being a common theme in each initiatives, matched with:</a:t>
            </a:r>
          </a:p>
          <a:p>
            <a:endParaRPr lang="en-US" baseline="0" dirty="0" smtClean="0"/>
          </a:p>
          <a:p>
            <a:r>
              <a:rPr lang="en-US" baseline="0" dirty="0" smtClean="0"/>
              <a:t> - Rolling large capacity recycling carts and efficient collection and processing – to make recycling easy and convenient</a:t>
            </a:r>
          </a:p>
          <a:p>
            <a:r>
              <a:rPr lang="en-US" baseline="0" dirty="0" smtClean="0"/>
              <a:t> - Incentives to engage each resident and the entire community in the commitment to recycling</a:t>
            </a:r>
          </a:p>
          <a:p>
            <a:r>
              <a:rPr lang="en-US" baseline="0" dirty="0" smtClean="0"/>
              <a:t> - Policies that provide the right mix of supporting rules and price messaging to support recycling</a:t>
            </a:r>
          </a:p>
          <a:p>
            <a:endParaRPr lang="en-US" baseline="0" dirty="0" smtClean="0"/>
          </a:p>
          <a:p>
            <a:r>
              <a:rPr lang="en-US" baseline="0" dirty="0" smtClean="0"/>
              <a:t>A subgroup of the 100 cities was selected for a more detailed analysis of which of these three initiatives would match their needs best – and what the possible impact on recovery would be.  Working with published data and preliminary information from each of these communities enabled the team to identify the ten year impact in terms of both recovery and cost.</a:t>
            </a:r>
          </a:p>
          <a:p>
            <a:endParaRPr lang="en-US" baseline="0" dirty="0" smtClean="0"/>
          </a:p>
          <a:p>
            <a:r>
              <a:rPr lang="en-US" baseline="0" dirty="0" smtClean="0"/>
              <a:t>These results were then aggregated to a wider dataset of communities across the country to illustrate nation wide impact of best practice adoption.</a:t>
            </a:r>
          </a:p>
        </p:txBody>
      </p:sp>
      <p:sp>
        <p:nvSpPr>
          <p:cNvPr id="4" name="Slide Number Placeholder 3"/>
          <p:cNvSpPr>
            <a:spLocks noGrp="1"/>
          </p:cNvSpPr>
          <p:nvPr>
            <p:ph type="sldNum" sz="quarter" idx="10"/>
          </p:nvPr>
        </p:nvSpPr>
        <p:spPr/>
        <p:txBody>
          <a:bodyPr/>
          <a:lstStyle/>
          <a:p>
            <a:fld id="{973EF999-1EE2-4D43-B15A-CD87A416CBDF}" type="slidenum">
              <a:rPr lang="en-US" smtClean="0"/>
              <a:pPr/>
              <a:t>10</a:t>
            </a:fld>
            <a:endParaRPr lang="en-US" dirty="0"/>
          </a:p>
        </p:txBody>
      </p:sp>
    </p:spTree>
    <p:extLst>
      <p:ext uri="{BB962C8B-B14F-4D97-AF65-F5344CB8AC3E}">
        <p14:creationId xmlns:p14="http://schemas.microsoft.com/office/powerpoint/2010/main" val="2851187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682" lvl="1" indent="-469682" defTabSz="939363">
              <a:defRPr/>
            </a:pPr>
            <a:r>
              <a:rPr lang="en-US" sz="2000" dirty="0" smtClean="0"/>
              <a:t>The assessment of best practices for carts and education showed that widespread adoption</a:t>
            </a:r>
            <a:r>
              <a:rPr lang="en-US" sz="2000" baseline="0" dirty="0" smtClean="0"/>
              <a:t> across the country would expand recovery of used packaging. Even though o</a:t>
            </a:r>
            <a:r>
              <a:rPr lang="en-US" sz="2000" dirty="0" smtClean="0"/>
              <a:t>ur findings</a:t>
            </a:r>
            <a:r>
              <a:rPr lang="en-US" sz="2000" baseline="0" dirty="0" smtClean="0"/>
              <a:t> for the 100 largest cities showed that 80% were already using carts for recycling we found that a much lower percentage were matching that best practice approach to carts with best practice effort in funding for education and awareness.  Those communities that matched both carts and education demonstrated higher levels of recovery performance.</a:t>
            </a:r>
            <a:endParaRPr lang="en-US" sz="2000" dirty="0"/>
          </a:p>
        </p:txBody>
      </p:sp>
      <p:sp>
        <p:nvSpPr>
          <p:cNvPr id="4" name="Slide Number Placeholder 3"/>
          <p:cNvSpPr>
            <a:spLocks noGrp="1"/>
          </p:cNvSpPr>
          <p:nvPr>
            <p:ph type="sldNum" sz="quarter" idx="10"/>
          </p:nvPr>
        </p:nvSpPr>
        <p:spPr/>
        <p:txBody>
          <a:bodyPr/>
          <a:lstStyle/>
          <a:p>
            <a:fld id="{38395126-F2B0-234E-BB3C-7E846B5A6AF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16382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682" lvl="1" indent="-469682" defTabSz="939363">
              <a:defRPr/>
            </a:pPr>
            <a:r>
              <a:rPr lang="en-US" sz="2000" dirty="0" smtClean="0"/>
              <a:t>Similarly, Incentives</a:t>
            </a:r>
            <a:r>
              <a:rPr lang="en-US" sz="2000" baseline="0" dirty="0" smtClean="0"/>
              <a:t> can have a roll to play in materials getting collected and recycled.  20 out of the 73 who answered that question or 27% have some type of incentive structure – analysis indicates that initiatives to strengthen the incentives for recycling can result in a 15% increase in participation and a 20% increase in materials collected.</a:t>
            </a:r>
            <a:endParaRPr lang="en-US" sz="2000" dirty="0"/>
          </a:p>
        </p:txBody>
      </p:sp>
      <p:sp>
        <p:nvSpPr>
          <p:cNvPr id="4" name="Slide Number Placeholder 3"/>
          <p:cNvSpPr>
            <a:spLocks noGrp="1"/>
          </p:cNvSpPr>
          <p:nvPr>
            <p:ph type="sldNum" sz="quarter" idx="10"/>
          </p:nvPr>
        </p:nvSpPr>
        <p:spPr/>
        <p:txBody>
          <a:bodyPr/>
          <a:lstStyle/>
          <a:p>
            <a:fld id="{38395126-F2B0-234E-BB3C-7E846B5A6AF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152701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682" lvl="1" indent="-469682" defTabSz="939363">
              <a:defRPr/>
            </a:pPr>
            <a:r>
              <a:rPr lang="en-US" sz="2000" dirty="0" smtClean="0"/>
              <a:t>Finally,</a:t>
            </a:r>
            <a:r>
              <a:rPr lang="en-US" sz="2000" baseline="0" dirty="0" smtClean="0"/>
              <a:t> the analysis found that policy initiatives </a:t>
            </a:r>
            <a:r>
              <a:rPr lang="en-US" sz="2000" dirty="0" smtClean="0"/>
              <a:t>have a roll to play in driving a wide range</a:t>
            </a:r>
            <a:r>
              <a:rPr lang="en-US" sz="2000" baseline="0" dirty="0" smtClean="0"/>
              <a:t> of packaging recovery. These include adoption of local recycling ordinances, state disposal bans on certain types of easily recycled packaging, pay as you throw and unit based pricing as well as other similar local and state participation strategies.  Despite the fact that these measures represent low cost approaches to boosting recovery - </a:t>
            </a:r>
            <a:r>
              <a:rPr lang="en-US" sz="2000" b="1" baseline="0" dirty="0" smtClean="0"/>
              <a:t>Only about 20% of these communities some of use these strategies.  Those that did were able to demonstrate higher recovery performance.</a:t>
            </a:r>
            <a:endParaRPr lang="en-US" sz="2000" b="1" dirty="0"/>
          </a:p>
        </p:txBody>
      </p:sp>
      <p:sp>
        <p:nvSpPr>
          <p:cNvPr id="4" name="Slide Number Placeholder 3"/>
          <p:cNvSpPr>
            <a:spLocks noGrp="1"/>
          </p:cNvSpPr>
          <p:nvPr>
            <p:ph type="sldNum" sz="quarter" idx="10"/>
          </p:nvPr>
        </p:nvSpPr>
        <p:spPr/>
        <p:txBody>
          <a:bodyPr/>
          <a:lstStyle/>
          <a:p>
            <a:fld id="{38395126-F2B0-234E-BB3C-7E846B5A6AF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969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9682">
              <a:defRPr/>
            </a:pPr>
            <a:r>
              <a:rPr lang="en-US" sz="1600" dirty="0" smtClean="0"/>
              <a:t>The Proof Point</a:t>
            </a:r>
            <a:r>
              <a:rPr lang="en-US" sz="1600" baseline="0" dirty="0" smtClean="0"/>
              <a:t> – as shown in this graph of best practice adoption by a sample of the surveyed communities – correlated to recovery levels (measured in lbs per household) – illustrating that the critical mass of best practice adoption is around 70% before their combined impact shows up in high performance at the curb – and more recyclables delivered to market with all the economic benefits that comes with that high recovery.</a:t>
            </a:r>
            <a:endParaRPr lang="en-US" sz="1600" dirty="0" smtClean="0"/>
          </a:p>
          <a:p>
            <a:pPr defTabSz="469682">
              <a:defRPr/>
            </a:pPr>
            <a:endParaRPr lang="en-US" sz="1600" dirty="0" smtClean="0"/>
          </a:p>
          <a:p>
            <a:pPr defTabSz="469682">
              <a:defRPr/>
            </a:pPr>
            <a:r>
              <a:rPr lang="en-US" sz="1600" dirty="0" smtClean="0"/>
              <a:t>By applying these proven approaches, communities can transform average programs into best in class performers – going from</a:t>
            </a:r>
            <a:r>
              <a:rPr lang="en-US" sz="1600" baseline="0" dirty="0" smtClean="0"/>
              <a:t> good to great – </a:t>
            </a:r>
            <a:r>
              <a:rPr lang="en-US" sz="1600" dirty="0" smtClean="0"/>
              <a:t>which </a:t>
            </a:r>
            <a:r>
              <a:rPr lang="en-US" sz="1600" b="1" dirty="0" smtClean="0"/>
              <a:t>improves efficiency, increases revenue from commodities, decreases waste disposal costs and more fully utilizes the existing system for curbside recycling.</a:t>
            </a:r>
            <a:endParaRPr lang="en-US" sz="1600" b="1" dirty="0"/>
          </a:p>
        </p:txBody>
      </p:sp>
      <p:sp>
        <p:nvSpPr>
          <p:cNvPr id="4" name="Slide Number Placeholder 3"/>
          <p:cNvSpPr>
            <a:spLocks noGrp="1"/>
          </p:cNvSpPr>
          <p:nvPr>
            <p:ph type="sldNum" sz="quarter" idx="10"/>
          </p:nvPr>
        </p:nvSpPr>
        <p:spPr/>
        <p:txBody>
          <a:bodyPr/>
          <a:lstStyle/>
          <a:p>
            <a:fld id="{973EF999-1EE2-4D43-B15A-CD87A416CBD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083211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t>This is the first time that recovery programs in the US, Canada, Europe and Australia</a:t>
            </a:r>
            <a:r>
              <a:rPr lang="en-US" sz="2000" b="1" baseline="0" dirty="0" smtClean="0"/>
              <a:t> have been examined in detail and compared in terms of both their environmental and economic effectiveness.  It’s a </a:t>
            </a:r>
            <a:r>
              <a:rPr lang="en-US" sz="2000" b="1" dirty="0" smtClean="0"/>
              <a:t>white</a:t>
            </a:r>
            <a:r>
              <a:rPr lang="en-US" sz="2000" b="1" baseline="0" dirty="0" smtClean="0"/>
              <a:t> paper that studied global systems that support improved packaging recovery and system financing</a:t>
            </a:r>
            <a:r>
              <a:rPr lang="en-US" sz="2000" baseline="0" dirty="0" smtClean="0"/>
              <a:t>.</a:t>
            </a:r>
          </a:p>
          <a:p>
            <a:endParaRPr lang="en-US" sz="2000" baseline="0" dirty="0" smtClean="0"/>
          </a:p>
          <a:p>
            <a:r>
              <a:rPr lang="en-US" sz="2000" baseline="0" dirty="0" smtClean="0"/>
              <a:t>We were looking to identify strategies and financial mechanisms used across the globe that are the most effective and efficient in recovery and recycling of used packaging, while addressing financing challenges of collection, sorting and transportation.</a:t>
            </a:r>
            <a:endParaRPr lang="en-US" sz="2000" dirty="0"/>
          </a:p>
        </p:txBody>
      </p:sp>
      <p:sp>
        <p:nvSpPr>
          <p:cNvPr id="4" name="Slide Number Placeholder 3"/>
          <p:cNvSpPr>
            <a:spLocks noGrp="1"/>
          </p:cNvSpPr>
          <p:nvPr>
            <p:ph type="sldNum" sz="quarter" idx="10"/>
          </p:nvPr>
        </p:nvSpPr>
        <p:spPr/>
        <p:txBody>
          <a:bodyPr/>
          <a:lstStyle/>
          <a:p>
            <a:fld id="{56AE26BC-D48A-4CD6-9B08-DBB042F308B3}" type="slidenum">
              <a:rPr lang="en-US" smtClean="0"/>
              <a:pPr/>
              <a:t>15</a:t>
            </a:fld>
            <a:endParaRPr lang="en-US" dirty="0"/>
          </a:p>
        </p:txBody>
      </p:sp>
    </p:spTree>
    <p:extLst>
      <p:ext uri="{BB962C8B-B14F-4D97-AF65-F5344CB8AC3E}">
        <p14:creationId xmlns:p14="http://schemas.microsoft.com/office/powerpoint/2010/main" val="1832380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aseline="0" dirty="0" smtClean="0"/>
          </a:p>
        </p:txBody>
      </p:sp>
      <p:sp>
        <p:nvSpPr>
          <p:cNvPr id="4" name="Slide Number Placeholder 3"/>
          <p:cNvSpPr>
            <a:spLocks noGrp="1"/>
          </p:cNvSpPr>
          <p:nvPr>
            <p:ph type="sldNum" sz="quarter" idx="10"/>
          </p:nvPr>
        </p:nvSpPr>
        <p:spPr/>
        <p:txBody>
          <a:bodyPr/>
          <a:lstStyle/>
          <a:p>
            <a:fld id="{56AE26BC-D48A-4CD6-9B08-DBB042F308B3}" type="slidenum">
              <a:rPr lang="en-US" smtClean="0"/>
              <a:pPr/>
              <a:t>16</a:t>
            </a:fld>
            <a:endParaRPr lang="en-US" dirty="0"/>
          </a:p>
        </p:txBody>
      </p:sp>
    </p:spTree>
    <p:extLst>
      <p:ext uri="{BB962C8B-B14F-4D97-AF65-F5344CB8AC3E}">
        <p14:creationId xmlns:p14="http://schemas.microsoft.com/office/powerpoint/2010/main" val="2759034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aseline="0" dirty="0" smtClean="0"/>
          </a:p>
        </p:txBody>
      </p:sp>
      <p:sp>
        <p:nvSpPr>
          <p:cNvPr id="4" name="Slide Number Placeholder 3"/>
          <p:cNvSpPr>
            <a:spLocks noGrp="1"/>
          </p:cNvSpPr>
          <p:nvPr>
            <p:ph type="sldNum" sz="quarter" idx="10"/>
          </p:nvPr>
        </p:nvSpPr>
        <p:spPr/>
        <p:txBody>
          <a:bodyPr/>
          <a:lstStyle/>
          <a:p>
            <a:fld id="{56AE26BC-D48A-4CD6-9B08-DBB042F308B3}" type="slidenum">
              <a:rPr lang="en-US" smtClean="0"/>
              <a:pPr/>
              <a:t>17</a:t>
            </a:fld>
            <a:endParaRPr lang="en-US" dirty="0"/>
          </a:p>
        </p:txBody>
      </p:sp>
    </p:spTree>
    <p:extLst>
      <p:ext uri="{BB962C8B-B14F-4D97-AF65-F5344CB8AC3E}">
        <p14:creationId xmlns:p14="http://schemas.microsoft.com/office/powerpoint/2010/main" val="2759034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aseline="0" dirty="0" smtClean="0"/>
          </a:p>
        </p:txBody>
      </p:sp>
      <p:sp>
        <p:nvSpPr>
          <p:cNvPr id="4" name="Slide Number Placeholder 3"/>
          <p:cNvSpPr>
            <a:spLocks noGrp="1"/>
          </p:cNvSpPr>
          <p:nvPr>
            <p:ph type="sldNum" sz="quarter" idx="10"/>
          </p:nvPr>
        </p:nvSpPr>
        <p:spPr/>
        <p:txBody>
          <a:bodyPr/>
          <a:lstStyle/>
          <a:p>
            <a:fld id="{56AE26BC-D48A-4CD6-9B08-DBB042F308B3}" type="slidenum">
              <a:rPr lang="en-US" smtClean="0"/>
              <a:pPr/>
              <a:t>18</a:t>
            </a:fld>
            <a:endParaRPr lang="en-US" dirty="0"/>
          </a:p>
        </p:txBody>
      </p:sp>
    </p:spTree>
    <p:extLst>
      <p:ext uri="{BB962C8B-B14F-4D97-AF65-F5344CB8AC3E}">
        <p14:creationId xmlns:p14="http://schemas.microsoft.com/office/powerpoint/2010/main" val="2759034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aseline="0" dirty="0" smtClean="0"/>
          </a:p>
        </p:txBody>
      </p:sp>
      <p:sp>
        <p:nvSpPr>
          <p:cNvPr id="4" name="Slide Number Placeholder 3"/>
          <p:cNvSpPr>
            <a:spLocks noGrp="1"/>
          </p:cNvSpPr>
          <p:nvPr>
            <p:ph type="sldNum" sz="quarter" idx="10"/>
          </p:nvPr>
        </p:nvSpPr>
        <p:spPr/>
        <p:txBody>
          <a:bodyPr/>
          <a:lstStyle/>
          <a:p>
            <a:fld id="{56AE26BC-D48A-4CD6-9B08-DBB042F308B3}" type="slidenum">
              <a:rPr lang="en-US" smtClean="0"/>
              <a:pPr/>
              <a:t>19</a:t>
            </a:fld>
            <a:endParaRPr lang="en-US" dirty="0"/>
          </a:p>
        </p:txBody>
      </p:sp>
    </p:spTree>
    <p:extLst>
      <p:ext uri="{BB962C8B-B14F-4D97-AF65-F5344CB8AC3E}">
        <p14:creationId xmlns:p14="http://schemas.microsoft.com/office/powerpoint/2010/main" val="275903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E26BC-D48A-4CD6-9B08-DBB042F308B3}" type="slidenum">
              <a:rPr lang="en-US" smtClean="0"/>
              <a:pPr/>
              <a:t>2</a:t>
            </a:fld>
            <a:endParaRPr lang="en-US" dirty="0"/>
          </a:p>
        </p:txBody>
      </p:sp>
    </p:spTree>
    <p:extLst>
      <p:ext uri="{BB962C8B-B14F-4D97-AF65-F5344CB8AC3E}">
        <p14:creationId xmlns:p14="http://schemas.microsoft.com/office/powerpoint/2010/main" val="1623144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1" baseline="0" dirty="0" smtClean="0"/>
          </a:p>
        </p:txBody>
      </p:sp>
      <p:sp>
        <p:nvSpPr>
          <p:cNvPr id="4" name="Slide Number Placeholder 3"/>
          <p:cNvSpPr>
            <a:spLocks noGrp="1"/>
          </p:cNvSpPr>
          <p:nvPr>
            <p:ph type="sldNum" sz="quarter" idx="10"/>
          </p:nvPr>
        </p:nvSpPr>
        <p:spPr/>
        <p:txBody>
          <a:bodyPr/>
          <a:lstStyle/>
          <a:p>
            <a:fld id="{56AE26BC-D48A-4CD6-9B08-DBB042F308B3}" type="slidenum">
              <a:rPr lang="en-US" smtClean="0"/>
              <a:pPr/>
              <a:t>20</a:t>
            </a:fld>
            <a:endParaRPr lang="en-US" dirty="0"/>
          </a:p>
        </p:txBody>
      </p:sp>
    </p:spTree>
    <p:extLst>
      <p:ext uri="{BB962C8B-B14F-4D97-AF65-F5344CB8AC3E}">
        <p14:creationId xmlns:p14="http://schemas.microsoft.com/office/powerpoint/2010/main" val="2156486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E26BC-D48A-4CD6-9B08-DBB042F308B3}" type="slidenum">
              <a:rPr lang="en-US" smtClean="0"/>
              <a:pPr/>
              <a:t>21</a:t>
            </a:fld>
            <a:endParaRPr lang="en-US" dirty="0"/>
          </a:p>
        </p:txBody>
      </p:sp>
    </p:spTree>
    <p:extLst>
      <p:ext uri="{BB962C8B-B14F-4D97-AF65-F5344CB8AC3E}">
        <p14:creationId xmlns:p14="http://schemas.microsoft.com/office/powerpoint/2010/main" val="521570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E26BC-D48A-4CD6-9B08-DBB042F308B3}" type="slidenum">
              <a:rPr lang="en-US" smtClean="0"/>
              <a:pPr/>
              <a:t>22</a:t>
            </a:fld>
            <a:endParaRPr lang="en-US" dirty="0"/>
          </a:p>
        </p:txBody>
      </p:sp>
    </p:spTree>
    <p:extLst>
      <p:ext uri="{BB962C8B-B14F-4D97-AF65-F5344CB8AC3E}">
        <p14:creationId xmlns:p14="http://schemas.microsoft.com/office/powerpoint/2010/main" val="521570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You can’t compare programs.  It is an apples to pears comparison, as stated by Alan Blake with Pac Next.</a:t>
            </a:r>
            <a:endParaRPr lang="en-US" sz="2400" dirty="0"/>
          </a:p>
        </p:txBody>
      </p:sp>
      <p:sp>
        <p:nvSpPr>
          <p:cNvPr id="4" name="Slide Number Placeholder 3"/>
          <p:cNvSpPr>
            <a:spLocks noGrp="1"/>
          </p:cNvSpPr>
          <p:nvPr>
            <p:ph type="sldNum" sz="quarter" idx="10"/>
          </p:nvPr>
        </p:nvSpPr>
        <p:spPr/>
        <p:txBody>
          <a:bodyPr/>
          <a:lstStyle/>
          <a:p>
            <a:fld id="{56AE26BC-D48A-4CD6-9B08-DBB042F308B3}" type="slidenum">
              <a:rPr lang="en-US" smtClean="0"/>
              <a:pPr/>
              <a:t>23</a:t>
            </a:fld>
            <a:endParaRPr lang="en-US" dirty="0"/>
          </a:p>
        </p:txBody>
      </p:sp>
    </p:spTree>
    <p:extLst>
      <p:ext uri="{BB962C8B-B14F-4D97-AF65-F5344CB8AC3E}">
        <p14:creationId xmlns:p14="http://schemas.microsoft.com/office/powerpoint/2010/main" val="521570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aseline="0" dirty="0" smtClean="0"/>
              <a:t>Criteria against every one of these strategies consist of strengths, challenges, financial stability, behavioral change potential, and packaging recovery potential from both an implementation and overall effectiveness perspective.</a:t>
            </a:r>
          </a:p>
        </p:txBody>
      </p:sp>
      <p:sp>
        <p:nvSpPr>
          <p:cNvPr id="4" name="Slide Number Placeholder 3"/>
          <p:cNvSpPr>
            <a:spLocks noGrp="1"/>
          </p:cNvSpPr>
          <p:nvPr>
            <p:ph type="sldNum" sz="quarter" idx="10"/>
          </p:nvPr>
        </p:nvSpPr>
        <p:spPr/>
        <p:txBody>
          <a:bodyPr/>
          <a:lstStyle/>
          <a:p>
            <a:fld id="{56AE26BC-D48A-4CD6-9B08-DBB042F308B3}" type="slidenum">
              <a:rPr lang="en-US" smtClean="0"/>
              <a:pPr/>
              <a:t>24</a:t>
            </a:fld>
            <a:endParaRPr lang="en-US" dirty="0"/>
          </a:p>
        </p:txBody>
      </p:sp>
    </p:spTree>
    <p:extLst>
      <p:ext uri="{BB962C8B-B14F-4D97-AF65-F5344CB8AC3E}">
        <p14:creationId xmlns:p14="http://schemas.microsoft.com/office/powerpoint/2010/main" val="178717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sz="2000" b="1" baseline="0" dirty="0" smtClean="0"/>
          </a:p>
          <a:p>
            <a:pPr>
              <a:buFont typeface="Arial" pitchFamily="34" charset="0"/>
              <a:buNone/>
            </a:pPr>
            <a:endParaRPr lang="en-US" sz="2000" b="1" dirty="0"/>
          </a:p>
        </p:txBody>
      </p:sp>
      <p:sp>
        <p:nvSpPr>
          <p:cNvPr id="4" name="Slide Number Placeholder 3"/>
          <p:cNvSpPr>
            <a:spLocks noGrp="1"/>
          </p:cNvSpPr>
          <p:nvPr>
            <p:ph type="sldNum" sz="quarter" idx="10"/>
          </p:nvPr>
        </p:nvSpPr>
        <p:spPr/>
        <p:txBody>
          <a:bodyPr/>
          <a:lstStyle/>
          <a:p>
            <a:fld id="{56AE26BC-D48A-4CD6-9B08-DBB042F308B3}" type="slidenum">
              <a:rPr lang="en-US" smtClean="0"/>
              <a:pPr/>
              <a:t>25</a:t>
            </a:fld>
            <a:endParaRPr lang="en-US" dirty="0"/>
          </a:p>
        </p:txBody>
      </p:sp>
    </p:spTree>
    <p:extLst>
      <p:ext uri="{BB962C8B-B14F-4D97-AF65-F5344CB8AC3E}">
        <p14:creationId xmlns:p14="http://schemas.microsoft.com/office/powerpoint/2010/main" val="363695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sz="2000" b="1" dirty="0"/>
          </a:p>
        </p:txBody>
      </p:sp>
      <p:sp>
        <p:nvSpPr>
          <p:cNvPr id="4" name="Slide Number Placeholder 3"/>
          <p:cNvSpPr>
            <a:spLocks noGrp="1"/>
          </p:cNvSpPr>
          <p:nvPr>
            <p:ph type="sldNum" sz="quarter" idx="10"/>
          </p:nvPr>
        </p:nvSpPr>
        <p:spPr/>
        <p:txBody>
          <a:bodyPr/>
          <a:lstStyle/>
          <a:p>
            <a:fld id="{56AE26BC-D48A-4CD6-9B08-DBB042F308B3}" type="slidenum">
              <a:rPr lang="en-US" smtClean="0"/>
              <a:pPr/>
              <a:t>26</a:t>
            </a:fld>
            <a:endParaRPr lang="en-US" dirty="0"/>
          </a:p>
        </p:txBody>
      </p:sp>
    </p:spTree>
    <p:extLst>
      <p:ext uri="{BB962C8B-B14F-4D97-AF65-F5344CB8AC3E}">
        <p14:creationId xmlns:p14="http://schemas.microsoft.com/office/powerpoint/2010/main" val="363695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sz="2000" b="1" dirty="0"/>
          </a:p>
        </p:txBody>
      </p:sp>
      <p:sp>
        <p:nvSpPr>
          <p:cNvPr id="4" name="Slide Number Placeholder 3"/>
          <p:cNvSpPr>
            <a:spLocks noGrp="1"/>
          </p:cNvSpPr>
          <p:nvPr>
            <p:ph type="sldNum" sz="quarter" idx="10"/>
          </p:nvPr>
        </p:nvSpPr>
        <p:spPr/>
        <p:txBody>
          <a:bodyPr/>
          <a:lstStyle/>
          <a:p>
            <a:fld id="{56AE26BC-D48A-4CD6-9B08-DBB042F308B3}" type="slidenum">
              <a:rPr lang="en-US" smtClean="0"/>
              <a:pPr/>
              <a:t>27</a:t>
            </a:fld>
            <a:endParaRPr lang="en-US" dirty="0"/>
          </a:p>
        </p:txBody>
      </p:sp>
    </p:spTree>
    <p:extLst>
      <p:ext uri="{BB962C8B-B14F-4D97-AF65-F5344CB8AC3E}">
        <p14:creationId xmlns:p14="http://schemas.microsoft.com/office/powerpoint/2010/main" val="363695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sz="2000" b="1" dirty="0"/>
          </a:p>
        </p:txBody>
      </p:sp>
      <p:sp>
        <p:nvSpPr>
          <p:cNvPr id="4" name="Slide Number Placeholder 3"/>
          <p:cNvSpPr>
            <a:spLocks noGrp="1"/>
          </p:cNvSpPr>
          <p:nvPr>
            <p:ph type="sldNum" sz="quarter" idx="10"/>
          </p:nvPr>
        </p:nvSpPr>
        <p:spPr/>
        <p:txBody>
          <a:bodyPr/>
          <a:lstStyle/>
          <a:p>
            <a:fld id="{56AE26BC-D48A-4CD6-9B08-DBB042F308B3}" type="slidenum">
              <a:rPr lang="en-US" smtClean="0"/>
              <a:pPr/>
              <a:t>28</a:t>
            </a:fld>
            <a:endParaRPr lang="en-US" dirty="0"/>
          </a:p>
        </p:txBody>
      </p:sp>
    </p:spTree>
    <p:extLst>
      <p:ext uri="{BB962C8B-B14F-4D97-AF65-F5344CB8AC3E}">
        <p14:creationId xmlns:p14="http://schemas.microsoft.com/office/powerpoint/2010/main" val="363695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endParaRPr lang="en-US" sz="2000" baseline="0" dirty="0" smtClean="0"/>
          </a:p>
        </p:txBody>
      </p:sp>
      <p:sp>
        <p:nvSpPr>
          <p:cNvPr id="4" name="Slide Number Placeholder 3"/>
          <p:cNvSpPr>
            <a:spLocks noGrp="1"/>
          </p:cNvSpPr>
          <p:nvPr>
            <p:ph type="sldNum" sz="quarter" idx="10"/>
          </p:nvPr>
        </p:nvSpPr>
        <p:spPr/>
        <p:txBody>
          <a:bodyPr/>
          <a:lstStyle/>
          <a:p>
            <a:fld id="{56AE26BC-D48A-4CD6-9B08-DBB042F308B3}" type="slidenum">
              <a:rPr lang="en-US" smtClean="0"/>
              <a:pPr/>
              <a:t>29</a:t>
            </a:fld>
            <a:endParaRPr lang="en-US" dirty="0"/>
          </a:p>
        </p:txBody>
      </p:sp>
    </p:spTree>
    <p:extLst>
      <p:ext uri="{BB962C8B-B14F-4D97-AF65-F5344CB8AC3E}">
        <p14:creationId xmlns:p14="http://schemas.microsoft.com/office/powerpoint/2010/main" val="307374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AC0D4E-5032-48FC-BA49-1ECEE1692E63}" type="slidenum">
              <a:rPr lang="en-US"/>
              <a:pPr fontAlgn="base">
                <a:spcBef>
                  <a:spcPct val="0"/>
                </a:spcBef>
                <a:spcAft>
                  <a:spcPct val="0"/>
                </a:spcAft>
                <a:defRPr/>
              </a:pPr>
              <a:t>3</a:t>
            </a:fld>
            <a:endParaRPr lang="en-US" dirty="0"/>
          </a:p>
        </p:txBody>
      </p:sp>
    </p:spTree>
    <p:extLst>
      <p:ext uri="{BB962C8B-B14F-4D97-AF65-F5344CB8AC3E}">
        <p14:creationId xmlns:p14="http://schemas.microsoft.com/office/powerpoint/2010/main" val="4118217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6AE26BC-D48A-4CD6-9B08-DBB042F308B3}" type="slidenum">
              <a:rPr lang="en-US" smtClean="0"/>
              <a:pPr/>
              <a:t>30</a:t>
            </a:fld>
            <a:endParaRPr lang="en-US" dirty="0"/>
          </a:p>
        </p:txBody>
      </p:sp>
    </p:spTree>
    <p:extLst>
      <p:ext uri="{BB962C8B-B14F-4D97-AF65-F5344CB8AC3E}">
        <p14:creationId xmlns:p14="http://schemas.microsoft.com/office/powerpoint/2010/main" val="72380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E26BC-D48A-4CD6-9B08-DBB042F308B3}" type="slidenum">
              <a:rPr lang="en-US" smtClean="0"/>
              <a:pPr/>
              <a:t>31</a:t>
            </a:fld>
            <a:endParaRPr lang="en-US" dirty="0"/>
          </a:p>
        </p:txBody>
      </p:sp>
    </p:spTree>
    <p:extLst>
      <p:ext uri="{BB962C8B-B14F-4D97-AF65-F5344CB8AC3E}">
        <p14:creationId xmlns:p14="http://schemas.microsoft.com/office/powerpoint/2010/main" val="3789248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E26BC-D48A-4CD6-9B08-DBB042F308B3}" type="slidenum">
              <a:rPr lang="en-US" smtClean="0"/>
              <a:pPr/>
              <a:t>32</a:t>
            </a:fld>
            <a:endParaRPr lang="en-US" dirty="0"/>
          </a:p>
        </p:txBody>
      </p:sp>
    </p:spTree>
    <p:extLst>
      <p:ext uri="{BB962C8B-B14F-4D97-AF65-F5344CB8AC3E}">
        <p14:creationId xmlns:p14="http://schemas.microsoft.com/office/powerpoint/2010/main" val="2404635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 local and state legislators to polies that are environmentally</a:t>
            </a:r>
            <a:r>
              <a:rPr lang="en-US" baseline="0" dirty="0" smtClean="0"/>
              <a:t> sound, cost effective and REGIONALLY APPROPRIATE.</a:t>
            </a:r>
          </a:p>
          <a:p>
            <a:endParaRPr lang="en-US" baseline="0" dirty="0" smtClean="0"/>
          </a:p>
          <a:p>
            <a:r>
              <a:rPr lang="en-US" baseline="0" dirty="0" smtClean="0"/>
              <a:t>	Taking our data to targeted states and municipalities</a:t>
            </a:r>
          </a:p>
          <a:p>
            <a:r>
              <a:rPr lang="en-US" baseline="0" dirty="0" smtClean="0"/>
              <a:t>	Continue with the next few pieces in our Value of Packaging Series</a:t>
            </a:r>
            <a:endParaRPr lang="en-US" dirty="0"/>
          </a:p>
        </p:txBody>
      </p:sp>
      <p:sp>
        <p:nvSpPr>
          <p:cNvPr id="4" name="Slide Number Placeholder 3"/>
          <p:cNvSpPr>
            <a:spLocks noGrp="1"/>
          </p:cNvSpPr>
          <p:nvPr>
            <p:ph type="sldNum" sz="quarter" idx="10"/>
          </p:nvPr>
        </p:nvSpPr>
        <p:spPr/>
        <p:txBody>
          <a:bodyPr/>
          <a:lstStyle/>
          <a:p>
            <a:fld id="{56AE26BC-D48A-4CD6-9B08-DBB042F308B3}" type="slidenum">
              <a:rPr lang="en-US" smtClean="0"/>
              <a:pPr/>
              <a:t>4</a:t>
            </a:fld>
            <a:endParaRPr lang="en-US" dirty="0"/>
          </a:p>
        </p:txBody>
      </p:sp>
    </p:spTree>
    <p:extLst>
      <p:ext uri="{BB962C8B-B14F-4D97-AF65-F5344CB8AC3E}">
        <p14:creationId xmlns:p14="http://schemas.microsoft.com/office/powerpoint/2010/main" val="167129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0443885-4E80-46DC-96CE-814005FAE2AB}"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95328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E26BC-D48A-4CD6-9B08-DBB042F308B3}" type="slidenum">
              <a:rPr lang="en-US" smtClean="0"/>
              <a:pPr/>
              <a:t>6</a:t>
            </a:fld>
            <a:endParaRPr lang="en-US" dirty="0"/>
          </a:p>
        </p:txBody>
      </p:sp>
    </p:spTree>
    <p:extLst>
      <p:ext uri="{BB962C8B-B14F-4D97-AF65-F5344CB8AC3E}">
        <p14:creationId xmlns:p14="http://schemas.microsoft.com/office/powerpoint/2010/main" val="89543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2500" baseline="0" dirty="0" smtClean="0"/>
              <a:t>AMERIPEN sponsored research to identify proven “best practices” for effective recovery in cities across the US.  These best practices have a focus on the success of curbside recycling – but have application across the spectrum of recovery from institutional and commercial recovery as well as residential single and multi-family.  Given our available budget we chose curbside as a starting point given its direct practical application for cities, towns and villages across the country. Our Recovery Work Group vetted these practices, working with our TAG that included representation from both industry and government.  </a:t>
            </a:r>
          </a:p>
          <a:p>
            <a:endParaRPr lang="en-US" sz="2500" baseline="0" dirty="0" smtClean="0"/>
          </a:p>
          <a:p>
            <a:r>
              <a:rPr lang="en-US" sz="2500" baseline="0" dirty="0" smtClean="0"/>
              <a:t>These five areas of best practice were found to be the key to effective recovery of packaging</a:t>
            </a:r>
          </a:p>
          <a:p>
            <a:endParaRPr lang="en-US" sz="2500" baseline="0" dirty="0" smtClean="0"/>
          </a:p>
          <a:p>
            <a:pPr marL="342900" indent="-342900">
              <a:buFontTx/>
              <a:buChar char="-"/>
            </a:pPr>
            <a:r>
              <a:rPr lang="en-US" sz="2500" baseline="0" dirty="0" smtClean="0"/>
              <a:t>Processing – providing effective systems to sort recyclables and prepare them for markets</a:t>
            </a:r>
          </a:p>
          <a:p>
            <a:pPr marL="342900" indent="-342900">
              <a:buFontTx/>
              <a:buChar char="-"/>
            </a:pPr>
            <a:r>
              <a:rPr lang="en-US" sz="2500" baseline="0" dirty="0" smtClean="0"/>
              <a:t>Collection – efficiently and conveniently moving material from home to recycling facilities</a:t>
            </a:r>
          </a:p>
          <a:p>
            <a:pPr marL="342900" indent="-342900">
              <a:buFontTx/>
              <a:buChar char="-"/>
            </a:pPr>
            <a:r>
              <a:rPr lang="en-US" sz="2500" baseline="0" dirty="0" smtClean="0"/>
              <a:t>Financial – incorporating good business practices for financial management of recovery programs</a:t>
            </a:r>
          </a:p>
          <a:p>
            <a:pPr marL="342900" indent="-342900">
              <a:buFontTx/>
              <a:buChar char="-"/>
            </a:pPr>
            <a:r>
              <a:rPr lang="en-US" sz="2500" baseline="0" dirty="0" smtClean="0"/>
              <a:t>Local/State Policy – adopting policies at the state and local level – including incentives – that support recovery</a:t>
            </a:r>
          </a:p>
          <a:p>
            <a:pPr marL="342900" indent="-342900">
              <a:buFontTx/>
              <a:buChar char="-"/>
            </a:pPr>
            <a:r>
              <a:rPr lang="en-US" sz="2500" baseline="0" dirty="0" smtClean="0"/>
              <a:t>Education – communication so that residents are motivated to recycle and know what, when where and how to recycle</a:t>
            </a:r>
          </a:p>
          <a:p>
            <a:endParaRPr lang="en-US" sz="2500" baseline="0" dirty="0" smtClean="0"/>
          </a:p>
          <a:p>
            <a:r>
              <a:rPr lang="en-US" sz="2500" baseline="0" dirty="0" smtClean="0"/>
              <a:t>The Recovery Work Group then surveyed the 100 largest cities to track their adoption of these best practices and correlate best practice adoption to current recovery compared to potential recovery.   </a:t>
            </a:r>
          </a:p>
          <a:p>
            <a:endParaRPr lang="en-US" sz="2000" baseline="0" dirty="0" smtClean="0"/>
          </a:p>
          <a:p>
            <a:endParaRPr lang="en-US" dirty="0"/>
          </a:p>
        </p:txBody>
      </p:sp>
      <p:sp>
        <p:nvSpPr>
          <p:cNvPr id="4" name="Slide Number Placeholder 3"/>
          <p:cNvSpPr>
            <a:spLocks noGrp="1"/>
          </p:cNvSpPr>
          <p:nvPr>
            <p:ph type="sldNum" sz="quarter" idx="10"/>
          </p:nvPr>
        </p:nvSpPr>
        <p:spPr/>
        <p:txBody>
          <a:bodyPr/>
          <a:lstStyle/>
          <a:p>
            <a:fld id="{973EF999-1EE2-4D43-B15A-CD87A416CBD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562429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As you can see from this map, the response from the 100 Largest Cities Survey was very</a:t>
            </a:r>
            <a:r>
              <a:rPr lang="en-US" sz="2000" baseline="0" dirty="0" smtClean="0"/>
              <a:t> solid.  80% of the cities responded and those communities were very interested in offering both support and data.  The map shows the spread of the 100 largest cities across the country – building a solid platform of data on recovery best practice adoption for a large portion of the nation’s population. </a:t>
            </a:r>
            <a:endParaRPr lang="en-US" sz="2000" dirty="0"/>
          </a:p>
        </p:txBody>
      </p:sp>
      <p:sp>
        <p:nvSpPr>
          <p:cNvPr id="4" name="Slide Number Placeholder 3"/>
          <p:cNvSpPr>
            <a:spLocks noGrp="1"/>
          </p:cNvSpPr>
          <p:nvPr>
            <p:ph type="sldNum" sz="quarter" idx="10"/>
          </p:nvPr>
        </p:nvSpPr>
        <p:spPr/>
        <p:txBody>
          <a:bodyPr/>
          <a:lstStyle/>
          <a:p>
            <a:fld id="{2A66EEA3-E133-4343-A012-8C59F90FA75E}" type="slidenum">
              <a:rPr lang="en-US" smtClean="0"/>
              <a:pPr/>
              <a:t>8</a:t>
            </a:fld>
            <a:endParaRPr lang="en-US" dirty="0"/>
          </a:p>
        </p:txBody>
      </p:sp>
    </p:spTree>
    <p:extLst>
      <p:ext uri="{BB962C8B-B14F-4D97-AF65-F5344CB8AC3E}">
        <p14:creationId xmlns:p14="http://schemas.microsoft.com/office/powerpoint/2010/main" val="2368741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39363" rtl="0" eaLnBrk="1" fontAlgn="auto" latinLnBrk="0" hangingPunct="1">
              <a:lnSpc>
                <a:spcPct val="100000"/>
              </a:lnSpc>
              <a:spcBef>
                <a:spcPts val="0"/>
              </a:spcBef>
              <a:spcAft>
                <a:spcPts val="0"/>
              </a:spcAft>
              <a:buClrTx/>
              <a:buSzTx/>
              <a:buFontTx/>
              <a:buNone/>
              <a:tabLst/>
              <a:defRPr/>
            </a:pPr>
            <a:r>
              <a:rPr lang="en-US" sz="2000" baseline="0" dirty="0" smtClean="0"/>
              <a:t>The results of the 100 largest cities survey found that there is a direct correlation between best practice adoption and levels of recovery.   The key to creating high recovery performance is adoption of best practices in each of the five key areas.   Programs that were short in even one or two of the five areas showed diminished results.  There is “no one silver bullet” – excellence requires effort in all five areas.  Even more interesting is that there are a menu of choices within this suite of best practices – with the ability for cities to tailor fit the right mix of solutions for their unique needs – as long as the parts work together in each of the five best practice areas.</a:t>
            </a:r>
          </a:p>
          <a:p>
            <a:pPr marL="0" marR="0" indent="0" algn="l" defTabSz="939363"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39363" rtl="0" eaLnBrk="1" fontAlgn="auto" latinLnBrk="0" hangingPunct="1">
              <a:lnSpc>
                <a:spcPct val="100000"/>
              </a:lnSpc>
              <a:spcBef>
                <a:spcPts val="0"/>
              </a:spcBef>
              <a:spcAft>
                <a:spcPts val="0"/>
              </a:spcAft>
              <a:buClrTx/>
              <a:buSzTx/>
              <a:buFontTx/>
              <a:buNone/>
              <a:tabLst/>
              <a:defRPr/>
            </a:pPr>
            <a:r>
              <a:rPr lang="en-US" sz="2000" baseline="0" dirty="0" smtClean="0"/>
              <a:t>The 100 largest cities survey results also show that adoption across the US of this comprehensive approach to best practices for recovery creates the potential to efficiently recover significantly more material than we do today.  The data shows that there are clear areas for improvement with standardization and implementation of best practices to move the needle on increasing the recovery of used packaging.</a:t>
            </a:r>
            <a:endParaRPr lang="en-US" sz="2000" dirty="0" smtClean="0"/>
          </a:p>
          <a:p>
            <a:pPr defTabSz="939363">
              <a:defRPr/>
            </a:pPr>
            <a:endParaRPr lang="en-US" sz="2000" dirty="0" smtClean="0"/>
          </a:p>
          <a:p>
            <a:pPr defTabSz="939363">
              <a:defRPr/>
            </a:pPr>
            <a:r>
              <a:rPr lang="en-US" sz="2000" b="1" dirty="0" smtClean="0"/>
              <a:t>The </a:t>
            </a:r>
            <a:r>
              <a:rPr lang="en-US" sz="2000" b="1" dirty="0"/>
              <a:t>data shows that successful recovery and economic viability is rooted in the adoption of these best practices and </a:t>
            </a:r>
            <a:r>
              <a:rPr lang="en-US" sz="2000" b="1" dirty="0" smtClean="0"/>
              <a:t>policies – </a:t>
            </a:r>
            <a:r>
              <a:rPr lang="en-US" sz="2000" b="0" baseline="0" dirty="0" smtClean="0"/>
              <a:t>a pathway for expansion to generate the necessary capacity to increase</a:t>
            </a:r>
            <a:r>
              <a:rPr lang="en-US" sz="2000" baseline="0" dirty="0" smtClean="0"/>
              <a:t> the supply of recyclables that industry needs.</a:t>
            </a:r>
          </a:p>
          <a:p>
            <a:pPr defTabSz="939363">
              <a:defRPr/>
            </a:pPr>
            <a:endParaRPr lang="en-US" sz="2000" dirty="0"/>
          </a:p>
          <a:p>
            <a:endParaRPr lang="en-US" dirty="0"/>
          </a:p>
        </p:txBody>
      </p:sp>
      <p:sp>
        <p:nvSpPr>
          <p:cNvPr id="4" name="Slide Number Placeholder 3"/>
          <p:cNvSpPr>
            <a:spLocks noGrp="1"/>
          </p:cNvSpPr>
          <p:nvPr>
            <p:ph type="sldNum" sz="quarter" idx="10"/>
          </p:nvPr>
        </p:nvSpPr>
        <p:spPr/>
        <p:txBody>
          <a:bodyPr/>
          <a:lstStyle/>
          <a:p>
            <a:fld id="{973EF999-1EE2-4D43-B15A-CD87A416CBD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109731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998081"/>
            <a:ext cx="4372630" cy="2367360"/>
          </a:xfrm>
        </p:spPr>
        <p:txBody>
          <a:bodyPr>
            <a:normAutofit/>
          </a:bodyPr>
          <a:lstStyle>
            <a:lvl1pPr>
              <a:defRPr sz="4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5425920"/>
            <a:ext cx="4372631" cy="803520"/>
          </a:xfrm>
        </p:spPr>
        <p:txBody>
          <a:bodyPr>
            <a:normAutofit/>
          </a:bodyPr>
          <a:lstStyle>
            <a:lvl1pPr marL="0" indent="0" algn="ctr">
              <a:buNone/>
              <a:defRPr sz="2000">
                <a:solidFill>
                  <a:srgbClr val="63BAD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63BAD8"/>
                </a:solidFill>
              </a:defRPr>
            </a:lvl1pPr>
          </a:lstStyle>
          <a:p>
            <a:fld id="{A67AF9E7-9DFC-49C9-9323-2BA854700ACA}" type="datetime1">
              <a:rPr lang="en-US" smtClean="0"/>
              <a:pPr/>
              <a:t>11/25/2013</a:t>
            </a:fld>
            <a:endParaRPr lang="en-US" dirty="0"/>
          </a:p>
        </p:txBody>
      </p:sp>
      <p:sp>
        <p:nvSpPr>
          <p:cNvPr id="5" name="Footer Placeholder 4"/>
          <p:cNvSpPr>
            <a:spLocks noGrp="1"/>
          </p:cNvSpPr>
          <p:nvPr>
            <p:ph type="ftr" sz="quarter" idx="11"/>
          </p:nvPr>
        </p:nvSpPr>
        <p:spPr/>
        <p:txBody>
          <a:bodyPr/>
          <a:lstStyle>
            <a:lvl1pPr>
              <a:defRPr>
                <a:solidFill>
                  <a:srgbClr val="63BAD8"/>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63BAD8"/>
                </a:solidFill>
              </a:defRPr>
            </a:lvl1pPr>
          </a:lstStyle>
          <a:p>
            <a:fld id="{BDF4D06D-A7F8-4C37-AD89-6AFB69DBCEE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E7499-14DE-4A4B-81D8-B1524289994C}" type="datetime1">
              <a:rPr lang="en-US"/>
              <a:pPr/>
              <a:t>11/25/2013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4D06D-A7F8-4C37-AD89-6AFB69DBCEEC}" type="slidenum">
              <a: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3040"/>
            <a:ext cx="2057400" cy="53831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43040"/>
            <a:ext cx="6019800" cy="53831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8889B9-F129-4F5E-8CAD-7DE9E4DF99C2}" type="datetime1">
              <a:rPr lang="en-US"/>
              <a:pPr/>
              <a:t>11/25/2013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4D06D-A7F8-4C37-AD89-6AFB69DBCEEC}" type="slidenum">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BAB06-B5ED-4AF5-AAF0-F3AC45A5FB16}" type="datetime1">
              <a:rPr lang="en-US"/>
              <a:pPr/>
              <a:t>11/25/2013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4D06D-A7F8-4C37-AD89-6AFB69DBCEEC}" type="slidenum">
              <a: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449BC2-80AB-4567-BF4A-74F9CB2B9CA2}" type="datetime1">
              <a:rPr lang="en-US"/>
              <a:pPr/>
              <a:t>11/25/2013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4D06D-A7F8-4C37-AD89-6AFB69DBCEEC}" type="slidenum">
              <a: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8625B1-245F-4A6D-B696-158BB92C7ABA}" type="datetime1">
              <a:rPr lang="en-US"/>
              <a:pPr/>
              <a:t>11/25/2013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F4D06D-A7F8-4C37-AD89-6AFB69DBCEEC}" type="slidenum">
              <a: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11E4C12-80B7-43C3-8C53-82A43BB35969}" type="datetime1">
              <a:rPr lang="en-US"/>
              <a:pPr/>
              <a:t>11/25/2013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F4D06D-A7F8-4C37-AD89-6AFB69DBCEEC}" type="slidenum">
              <a: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8D9819-BADE-4228-9B57-3AD527B5D9B2}" type="datetime1">
              <a:rPr lang="en-US"/>
              <a:pPr/>
              <a:t>11/25/2013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F4D06D-A7F8-4C37-AD89-6AFB69DBCEEC}" type="slidenum">
              <a: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99948-672A-4EB1-80AC-7AC403C88229}" type="datetime1">
              <a:rPr lang="en-US"/>
              <a:pPr/>
              <a:t>11/25/2013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F4D06D-A7F8-4C37-AD89-6AFB69DBCEEC}" type="slidenum">
              <a: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5664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56640"/>
            <a:ext cx="5111750" cy="54695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818690"/>
            <a:ext cx="3008313" cy="4307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6F0051-A288-4A59-AFD5-004966C938A2}" type="datetime1">
              <a:rPr lang="en-US"/>
              <a:pPr/>
              <a:t>11/25/2013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F4D06D-A7F8-4C37-AD89-6AFB69DBCEEC}" type="slidenum">
              <a: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6972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8189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43645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F29D4-FA8D-4E37-85A7-AF596CE96129}" type="datetime1">
              <a:rPr lang="en-US"/>
              <a:pPr/>
              <a:t>11/25/2013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F4D06D-A7F8-4C37-AD89-6AFB69DBCEEC}" type="slidenum">
              <a: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54120"/>
            <a:ext cx="8229600" cy="58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56190"/>
            <a:ext cx="8229600" cy="47699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63BAD8"/>
                </a:solidFill>
              </a:defRPr>
            </a:lvl1pPr>
          </a:lstStyle>
          <a:p>
            <a:fld id="{3348F6FD-D6D8-487E-9A3F-F3D36618CAF6}" type="datetime1">
              <a:rPr lang="en-US" smtClean="0"/>
              <a:pPr/>
              <a:t>11/25/2013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63BAD8"/>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63BAD8"/>
                </a:solidFill>
              </a:defRPr>
            </a:lvl1pPr>
          </a:lstStyle>
          <a:p>
            <a:fld id="{BDF4D06D-A7F8-4C37-AD89-6AFB69DBCEE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200" b="1" kern="1200">
          <a:solidFill>
            <a:srgbClr val="007996"/>
          </a:solidFill>
          <a:latin typeface="+mj-lt"/>
          <a:ea typeface="+mj-ea"/>
          <a:cs typeface="+mj-cs"/>
        </a:defRPr>
      </a:lvl1pPr>
    </p:titleStyle>
    <p:bodyStyle>
      <a:lvl1pPr marL="342900" indent="-342900" algn="l" defTabSz="457200" rtl="0" eaLnBrk="1" latinLnBrk="0" hangingPunct="1">
        <a:spcBef>
          <a:spcPct val="20000"/>
        </a:spcBef>
        <a:buClr>
          <a:srgbClr val="D2262C"/>
        </a:buClr>
        <a:buSzPct val="50000"/>
        <a:buFont typeface="Wingdings" charset="2"/>
        <a:buChar char="u"/>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998081"/>
            <a:ext cx="4372630" cy="1392687"/>
          </a:xfrm>
        </p:spPr>
        <p:txBody>
          <a:bodyPr/>
          <a:lstStyle/>
          <a:p>
            <a:pPr algn="ctr"/>
            <a:r>
              <a:rPr lang="en-US" sz="3600" dirty="0" smtClean="0"/>
              <a:t>Findings and Next Steps</a:t>
            </a:r>
            <a:endParaRPr lang="en-US" sz="3600" dirty="0"/>
          </a:p>
        </p:txBody>
      </p:sp>
      <p:sp>
        <p:nvSpPr>
          <p:cNvPr id="3" name="Subtitle 2"/>
          <p:cNvSpPr>
            <a:spLocks noGrp="1"/>
          </p:cNvSpPr>
          <p:nvPr>
            <p:ph type="subTitle" idx="1"/>
          </p:nvPr>
        </p:nvSpPr>
        <p:spPr>
          <a:xfrm>
            <a:off x="457200" y="5049795"/>
            <a:ext cx="4372631" cy="1179645"/>
          </a:xfrm>
        </p:spPr>
        <p:txBody>
          <a:bodyPr>
            <a:normAutofit/>
          </a:bodyPr>
          <a:lstStyle/>
          <a:p>
            <a:r>
              <a:rPr lang="en-US" sz="2400" b="1" dirty="0" smtClean="0">
                <a:solidFill>
                  <a:schemeClr val="bg1"/>
                </a:solidFill>
              </a:rPr>
              <a:t>Donna S. Dempsey</a:t>
            </a:r>
          </a:p>
          <a:p>
            <a:r>
              <a:rPr lang="en-US" sz="2400" b="1" dirty="0" smtClean="0">
                <a:solidFill>
                  <a:schemeClr val="bg1"/>
                </a:solidFill>
              </a:rPr>
              <a:t>November 12, 2013</a:t>
            </a:r>
            <a:endParaRPr lang="en-US" sz="2400" b="1" dirty="0">
              <a:solidFill>
                <a:schemeClr val="bg1"/>
              </a:solidFill>
            </a:endParaRPr>
          </a:p>
        </p:txBody>
      </p:sp>
      <p:sp>
        <p:nvSpPr>
          <p:cNvPr id="4" name="Slide Number Placeholder 3"/>
          <p:cNvSpPr>
            <a:spLocks noGrp="1"/>
          </p:cNvSpPr>
          <p:nvPr>
            <p:ph type="sldNum" sz="quarter" idx="12"/>
          </p:nvPr>
        </p:nvSpPr>
        <p:spPr/>
        <p:txBody>
          <a:bodyPr/>
          <a:lstStyle/>
          <a:p>
            <a:fld id="{BDF4D06D-A7F8-4C37-AD89-6AFB69DBCEEC}" type="slidenum">
              <a: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 name="AutoShape 27"/>
          <p:cNvSpPr>
            <a:spLocks noChangeAspect="1" noChangeArrowheads="1" noTextEdit="1"/>
          </p:cNvSpPr>
          <p:nvPr/>
        </p:nvSpPr>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2" name="Oval 43"/>
          <p:cNvSpPr>
            <a:spLocks noChangeArrowheads="1"/>
          </p:cNvSpPr>
          <p:nvPr/>
        </p:nvSpPr>
        <p:spPr bwMode="auto">
          <a:xfrm>
            <a:off x="2876551" y="304800"/>
            <a:ext cx="5962649" cy="59669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TextBox 27"/>
          <p:cNvSpPr txBox="1"/>
          <p:nvPr/>
        </p:nvSpPr>
        <p:spPr>
          <a:xfrm>
            <a:off x="6114265" y="4863187"/>
            <a:ext cx="1752600" cy="400110"/>
          </a:xfrm>
          <a:prstGeom prst="rect">
            <a:avLst/>
          </a:prstGeom>
          <a:noFill/>
        </p:spPr>
        <p:txBody>
          <a:bodyPr wrap="square" rtlCol="0">
            <a:spAutoFit/>
          </a:bodyPr>
          <a:lstStyle/>
          <a:p>
            <a:pPr algn="ctr"/>
            <a:r>
              <a:rPr lang="en-US" sz="2000" b="1" dirty="0" smtClean="0">
                <a:solidFill>
                  <a:schemeClr val="bg1"/>
                </a:solidFill>
                <a:latin typeface="Arial Narrow" pitchFamily="34" charset="0"/>
              </a:rPr>
              <a:t>Government </a:t>
            </a:r>
          </a:p>
        </p:txBody>
      </p:sp>
      <p:sp>
        <p:nvSpPr>
          <p:cNvPr id="29" name="TextBox 28"/>
          <p:cNvSpPr txBox="1"/>
          <p:nvPr/>
        </p:nvSpPr>
        <p:spPr>
          <a:xfrm>
            <a:off x="5829300" y="5240160"/>
            <a:ext cx="1752600" cy="400110"/>
          </a:xfrm>
          <a:prstGeom prst="rect">
            <a:avLst/>
          </a:prstGeom>
          <a:noFill/>
        </p:spPr>
        <p:txBody>
          <a:bodyPr wrap="square" rtlCol="0">
            <a:spAutoFit/>
          </a:bodyPr>
          <a:lstStyle/>
          <a:p>
            <a:pPr algn="ctr"/>
            <a:r>
              <a:rPr lang="en-US" sz="2000" b="1" dirty="0" smtClean="0">
                <a:solidFill>
                  <a:schemeClr val="bg1"/>
                </a:solidFill>
                <a:latin typeface="Arial Narrow" pitchFamily="34" charset="0"/>
              </a:rPr>
              <a:t>Engagement</a:t>
            </a:r>
          </a:p>
        </p:txBody>
      </p:sp>
      <p:sp>
        <p:nvSpPr>
          <p:cNvPr id="32" name="TextBox 31"/>
          <p:cNvSpPr txBox="1"/>
          <p:nvPr/>
        </p:nvSpPr>
        <p:spPr>
          <a:xfrm>
            <a:off x="5334000" y="1078728"/>
            <a:ext cx="1371600" cy="400110"/>
          </a:xfrm>
          <a:prstGeom prst="rect">
            <a:avLst/>
          </a:prstGeom>
          <a:noFill/>
        </p:spPr>
        <p:txBody>
          <a:bodyPr wrap="square" rtlCol="0">
            <a:spAutoFit/>
          </a:bodyPr>
          <a:lstStyle/>
          <a:p>
            <a:pPr algn="ctr"/>
            <a:r>
              <a:rPr lang="en-US" sz="2000" b="1" dirty="0" smtClean="0">
                <a:solidFill>
                  <a:schemeClr val="bg1"/>
                </a:solidFill>
                <a:latin typeface="Arial Narrow" pitchFamily="34" charset="0"/>
              </a:rPr>
              <a:t>Processing</a:t>
            </a:r>
          </a:p>
        </p:txBody>
      </p:sp>
      <p:sp>
        <p:nvSpPr>
          <p:cNvPr id="33" name="TextBox 32"/>
          <p:cNvSpPr txBox="1"/>
          <p:nvPr/>
        </p:nvSpPr>
        <p:spPr>
          <a:xfrm>
            <a:off x="3827071" y="4540240"/>
            <a:ext cx="1736066" cy="707886"/>
          </a:xfrm>
          <a:prstGeom prst="rect">
            <a:avLst/>
          </a:prstGeom>
          <a:noFill/>
        </p:spPr>
        <p:txBody>
          <a:bodyPr wrap="square" rtlCol="0">
            <a:spAutoFit/>
          </a:bodyPr>
          <a:lstStyle/>
          <a:p>
            <a:pPr algn="ctr"/>
            <a:r>
              <a:rPr lang="en-US" sz="2000" b="1" dirty="0" smtClean="0">
                <a:solidFill>
                  <a:schemeClr val="bg1"/>
                </a:solidFill>
                <a:latin typeface="Arial Narrow" pitchFamily="34" charset="0"/>
              </a:rPr>
              <a:t>Local Participation</a:t>
            </a:r>
          </a:p>
        </p:txBody>
      </p:sp>
      <p:sp>
        <p:nvSpPr>
          <p:cNvPr id="34" name="TextBox 33"/>
          <p:cNvSpPr txBox="1"/>
          <p:nvPr/>
        </p:nvSpPr>
        <p:spPr>
          <a:xfrm>
            <a:off x="3134823" y="2591477"/>
            <a:ext cx="1676400" cy="400110"/>
          </a:xfrm>
          <a:prstGeom prst="rect">
            <a:avLst/>
          </a:prstGeom>
          <a:noFill/>
        </p:spPr>
        <p:txBody>
          <a:bodyPr wrap="square" rtlCol="0">
            <a:spAutoFit/>
          </a:bodyPr>
          <a:lstStyle/>
          <a:p>
            <a:pPr algn="ctr"/>
            <a:r>
              <a:rPr lang="en-US" sz="2000" b="1" dirty="0" smtClean="0">
                <a:solidFill>
                  <a:schemeClr val="bg1"/>
                </a:solidFill>
                <a:latin typeface="Arial Narrow" pitchFamily="34" charset="0"/>
              </a:rPr>
              <a:t>Education</a:t>
            </a:r>
          </a:p>
        </p:txBody>
      </p:sp>
      <p:graphicFrame>
        <p:nvGraphicFramePr>
          <p:cNvPr id="4" name="Diagram 3"/>
          <p:cNvGraphicFramePr/>
          <p:nvPr>
            <p:extLst>
              <p:ext uri="{D42A27DB-BD31-4B8C-83A1-F6EECF244321}">
                <p14:modId xmlns:p14="http://schemas.microsoft.com/office/powerpoint/2010/main" val="2738390310"/>
              </p:ext>
            </p:extLst>
          </p:nvPr>
        </p:nvGraphicFramePr>
        <p:xfrm>
          <a:off x="-515816" y="259778"/>
          <a:ext cx="4190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134824" y="1415374"/>
            <a:ext cx="5704376"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CARTS AND EDUCATION</a:t>
            </a:r>
          </a:p>
          <a:p>
            <a:pPr marL="285750" indent="-285750">
              <a:buFont typeface="Arial" pitchFamily="34" charset="0"/>
              <a:buChar char="•"/>
            </a:pPr>
            <a:r>
              <a:rPr lang="en-US" dirty="0" smtClean="0"/>
              <a:t>Expanded access with rolling carts</a:t>
            </a:r>
          </a:p>
          <a:p>
            <a:pPr marL="285750" indent="-285750">
              <a:buFont typeface="Arial" pitchFamily="34" charset="0"/>
              <a:buChar char="•"/>
            </a:pPr>
            <a:r>
              <a:rPr lang="en-US" dirty="0" smtClean="0"/>
              <a:t>Maximize types of packaging materials collected</a:t>
            </a:r>
          </a:p>
          <a:p>
            <a:pPr marL="285750" indent="-285750">
              <a:buFont typeface="Arial" pitchFamily="34" charset="0"/>
              <a:buChar char="•"/>
            </a:pPr>
            <a:r>
              <a:rPr lang="en-US" dirty="0" smtClean="0"/>
              <a:t>Leverage hub and spoke models to drive supply</a:t>
            </a:r>
          </a:p>
          <a:p>
            <a:pPr marL="285750" indent="-285750">
              <a:buFont typeface="Arial" pitchFamily="34" charset="0"/>
              <a:buChar char="•"/>
            </a:pPr>
            <a:r>
              <a:rPr lang="en-US" dirty="0"/>
              <a:t>O</a:t>
            </a:r>
            <a:r>
              <a:rPr lang="en-US" dirty="0" smtClean="0"/>
              <a:t>ptimize MRF utilization and operational efficiency</a:t>
            </a:r>
            <a:endParaRPr lang="en-US" dirty="0"/>
          </a:p>
        </p:txBody>
      </p:sp>
      <p:sp>
        <p:nvSpPr>
          <p:cNvPr id="27" name="TextBox 26"/>
          <p:cNvSpPr txBox="1"/>
          <p:nvPr/>
        </p:nvSpPr>
        <p:spPr>
          <a:xfrm>
            <a:off x="3134824" y="3122684"/>
            <a:ext cx="570437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INCENTIVES </a:t>
            </a:r>
            <a:r>
              <a:rPr lang="en-US" dirty="0"/>
              <a:t>AND EDUCATION</a:t>
            </a:r>
          </a:p>
          <a:p>
            <a:pPr marL="285750" indent="-285750">
              <a:buFont typeface="Arial" pitchFamily="34" charset="0"/>
              <a:buChar char="•"/>
            </a:pPr>
            <a:r>
              <a:rPr lang="en-US" dirty="0"/>
              <a:t>Sustained incentive-type programs</a:t>
            </a:r>
          </a:p>
          <a:p>
            <a:pPr marL="285750" indent="-285750">
              <a:buFont typeface="Arial" pitchFamily="34" charset="0"/>
              <a:buChar char="•"/>
            </a:pPr>
            <a:r>
              <a:rPr lang="en-US" dirty="0" smtClean="0"/>
              <a:t>Targeted community based social marketing/incentives</a:t>
            </a:r>
          </a:p>
          <a:p>
            <a:pPr marL="285750" indent="-285750">
              <a:buFont typeface="Arial" pitchFamily="34" charset="0"/>
              <a:buChar char="•"/>
            </a:pPr>
            <a:r>
              <a:rPr lang="en-US" dirty="0" smtClean="0"/>
              <a:t>State Partnerships, CVP, KAB and Earth911</a:t>
            </a:r>
          </a:p>
          <a:p>
            <a:pPr marL="285750" indent="-285750">
              <a:buFont typeface="Arial" pitchFamily="34" charset="0"/>
              <a:buChar char="•"/>
            </a:pPr>
            <a:r>
              <a:rPr lang="en-US" dirty="0" smtClean="0"/>
              <a:t>Funding levels at or above $1 per household</a:t>
            </a:r>
          </a:p>
        </p:txBody>
      </p:sp>
      <p:sp>
        <p:nvSpPr>
          <p:cNvPr id="30" name="TextBox 29"/>
          <p:cNvSpPr txBox="1"/>
          <p:nvPr/>
        </p:nvSpPr>
        <p:spPr>
          <a:xfrm>
            <a:off x="3134823" y="4847562"/>
            <a:ext cx="570437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POLICIES AND AND </a:t>
            </a:r>
            <a:r>
              <a:rPr lang="en-US" dirty="0"/>
              <a:t>EDUCATION</a:t>
            </a:r>
          </a:p>
          <a:p>
            <a:pPr marL="285750" indent="-285750">
              <a:buFont typeface="Arial" pitchFamily="34" charset="0"/>
              <a:buChar char="•"/>
            </a:pPr>
            <a:r>
              <a:rPr lang="en-US" dirty="0" smtClean="0"/>
              <a:t>Unit based pricing programs</a:t>
            </a:r>
          </a:p>
          <a:p>
            <a:pPr marL="285750" indent="-285750">
              <a:buFont typeface="Arial" pitchFamily="34" charset="0"/>
              <a:buChar char="•"/>
            </a:pPr>
            <a:r>
              <a:rPr lang="en-US" dirty="0" smtClean="0"/>
              <a:t>Local recycling ordinances</a:t>
            </a:r>
          </a:p>
          <a:p>
            <a:pPr marL="285750" indent="-285750">
              <a:buFont typeface="Arial" pitchFamily="34" charset="0"/>
              <a:buChar char="•"/>
            </a:pPr>
            <a:r>
              <a:rPr lang="en-US" dirty="0" smtClean="0"/>
              <a:t>State level landfill bans/mandated recycling</a:t>
            </a:r>
            <a:endParaRPr lang="en-US" dirty="0"/>
          </a:p>
        </p:txBody>
      </p:sp>
      <p:sp>
        <p:nvSpPr>
          <p:cNvPr id="16" name="Title 1"/>
          <p:cNvSpPr txBox="1">
            <a:spLocks/>
          </p:cNvSpPr>
          <p:nvPr/>
        </p:nvSpPr>
        <p:spPr>
          <a:xfrm>
            <a:off x="457200" y="647516"/>
            <a:ext cx="8229600" cy="1143000"/>
          </a:xfrm>
          <a:prstGeom prst="rect">
            <a:avLst/>
          </a:prstGeom>
        </p:spPr>
        <p:txBody>
          <a:bodyPr/>
          <a:lstStyle>
            <a:lvl1pPr algn="l" defTabSz="457200" rtl="0" eaLnBrk="1" latinLnBrk="0" hangingPunct="1">
              <a:spcBef>
                <a:spcPct val="0"/>
              </a:spcBef>
              <a:buNone/>
              <a:defRPr sz="3200" b="1" kern="1200">
                <a:solidFill>
                  <a:srgbClr val="007996"/>
                </a:solidFill>
                <a:latin typeface="+mj-lt"/>
                <a:ea typeface="+mj-ea"/>
                <a:cs typeface="+mj-cs"/>
              </a:defRPr>
            </a:lvl1pPr>
          </a:lstStyle>
          <a:p>
            <a:r>
              <a:rPr lang="en-US" sz="2800" dirty="0" smtClean="0"/>
              <a:t>Opportunity to move the needle with 3 Key Initiatives</a:t>
            </a:r>
            <a:endParaRPr lang="en-US" sz="2800" dirty="0"/>
          </a:p>
        </p:txBody>
      </p:sp>
    </p:spTree>
    <p:extLst>
      <p:ext uri="{BB962C8B-B14F-4D97-AF65-F5344CB8AC3E}">
        <p14:creationId xmlns:p14="http://schemas.microsoft.com/office/powerpoint/2010/main" val="1101013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6464" y="416482"/>
            <a:ext cx="7239000" cy="960438"/>
          </a:xfrm>
        </p:spPr>
        <p:txBody>
          <a:bodyPr>
            <a:normAutofit/>
          </a:bodyPr>
          <a:lstStyle/>
          <a:p>
            <a:r>
              <a:rPr lang="en-US" dirty="0" smtClean="0"/>
              <a:t>Carts &amp; </a:t>
            </a:r>
            <a:r>
              <a:rPr lang="en-US" dirty="0"/>
              <a:t>Education </a:t>
            </a:r>
            <a:r>
              <a:rPr lang="en-US" dirty="0" smtClean="0"/>
              <a:t>Initiative</a:t>
            </a:r>
          </a:p>
        </p:txBody>
      </p:sp>
      <p:sp>
        <p:nvSpPr>
          <p:cNvPr id="10" name="Content Placeholder 5"/>
          <p:cNvSpPr txBox="1">
            <a:spLocks/>
          </p:cNvSpPr>
          <p:nvPr/>
        </p:nvSpPr>
        <p:spPr>
          <a:xfrm>
            <a:off x="4114800" y="1295401"/>
            <a:ext cx="26670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7150" indent="0" algn="ctr">
              <a:buFont typeface="Arial" pitchFamily="34" charset="0"/>
              <a:buNone/>
            </a:pPr>
            <a:endParaRPr lang="en-US" dirty="0" smtClean="0">
              <a:solidFill>
                <a:prstClr val="black"/>
              </a:solidFill>
            </a:endParaRPr>
          </a:p>
        </p:txBody>
      </p:sp>
      <p:sp>
        <p:nvSpPr>
          <p:cNvPr id="3" name="Slide Number Placeholder 2"/>
          <p:cNvSpPr>
            <a:spLocks noGrp="1"/>
          </p:cNvSpPr>
          <p:nvPr>
            <p:ph type="sldNum" sz="quarter" idx="12"/>
          </p:nvPr>
        </p:nvSpPr>
        <p:spPr/>
        <p:txBody>
          <a:bodyPr/>
          <a:lstStyle/>
          <a:p>
            <a:fld id="{BEA19E05-706F-459E-9433-BF63E1C05F6D}" type="slidenum">
              <a:rPr lang="en-US" smtClean="0">
                <a:solidFill>
                  <a:prstClr val="black">
                    <a:tint val="75000"/>
                  </a:prstClr>
                </a:solidFill>
              </a:rPr>
              <a:pPr/>
              <a:t>11</a:t>
            </a:fld>
            <a:endParaRPr lang="en-US" dirty="0">
              <a:solidFill>
                <a:prstClr val="black">
                  <a:tint val="75000"/>
                </a:prstClr>
              </a:solidFill>
            </a:endParaRPr>
          </a:p>
        </p:txBody>
      </p:sp>
      <p:pic>
        <p:nvPicPr>
          <p:cNvPr id="2" name="Picture 1" descr="Carts4.pdf"/>
          <p:cNvPicPr>
            <a:picLocks noChangeAspect="1"/>
          </p:cNvPicPr>
          <p:nvPr/>
        </p:nvPicPr>
        <p:blipFill rotWithShape="1">
          <a:blip r:embed="rId3" cstate="email">
            <a:extLst>
              <a:ext uri="{28A0092B-C50C-407E-A947-70E740481C1C}">
                <a14:useLocalDpi xmlns:a14="http://schemas.microsoft.com/office/drawing/2010/main"/>
              </a:ext>
            </a:extLst>
          </a:blip>
          <a:srcRect t="23333" r="50000" b="53148"/>
          <a:stretch/>
        </p:blipFill>
        <p:spPr>
          <a:xfrm>
            <a:off x="234461" y="1078732"/>
            <a:ext cx="8452339" cy="5505730"/>
          </a:xfrm>
          <a:prstGeom prst="rect">
            <a:avLst/>
          </a:prstGeom>
        </p:spPr>
      </p:pic>
    </p:spTree>
    <p:extLst>
      <p:ext uri="{BB962C8B-B14F-4D97-AF65-F5344CB8AC3E}">
        <p14:creationId xmlns:p14="http://schemas.microsoft.com/office/powerpoint/2010/main" val="724386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5156" y="429753"/>
            <a:ext cx="7848600" cy="960438"/>
          </a:xfrm>
        </p:spPr>
        <p:txBody>
          <a:bodyPr>
            <a:normAutofit/>
          </a:bodyPr>
          <a:lstStyle/>
          <a:p>
            <a:r>
              <a:rPr lang="en-US" dirty="0" smtClean="0"/>
              <a:t>Incentives &amp; </a:t>
            </a:r>
            <a:r>
              <a:rPr lang="en-US" dirty="0"/>
              <a:t>Education </a:t>
            </a:r>
            <a:r>
              <a:rPr lang="en-US" dirty="0" smtClean="0"/>
              <a:t>Initiative</a:t>
            </a:r>
          </a:p>
        </p:txBody>
      </p:sp>
      <p:sp>
        <p:nvSpPr>
          <p:cNvPr id="10" name="Content Placeholder 5"/>
          <p:cNvSpPr txBox="1">
            <a:spLocks/>
          </p:cNvSpPr>
          <p:nvPr/>
        </p:nvSpPr>
        <p:spPr>
          <a:xfrm>
            <a:off x="4114800" y="1295401"/>
            <a:ext cx="26670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7150" indent="0" algn="ctr">
              <a:buFont typeface="Arial" pitchFamily="34" charset="0"/>
              <a:buNone/>
            </a:pPr>
            <a:endParaRPr lang="en-US" dirty="0" smtClean="0">
              <a:solidFill>
                <a:prstClr val="black"/>
              </a:solidFill>
            </a:endParaRPr>
          </a:p>
        </p:txBody>
      </p:sp>
      <p:sp>
        <p:nvSpPr>
          <p:cNvPr id="3" name="Slide Number Placeholder 2"/>
          <p:cNvSpPr>
            <a:spLocks noGrp="1"/>
          </p:cNvSpPr>
          <p:nvPr>
            <p:ph type="sldNum" sz="quarter" idx="12"/>
          </p:nvPr>
        </p:nvSpPr>
        <p:spPr/>
        <p:txBody>
          <a:bodyPr/>
          <a:lstStyle/>
          <a:p>
            <a:fld id="{BEA19E05-706F-459E-9433-BF63E1C05F6D}" type="slidenum">
              <a:rPr lang="en-US" smtClean="0">
                <a:solidFill>
                  <a:prstClr val="black">
                    <a:tint val="75000"/>
                  </a:prstClr>
                </a:solidFill>
              </a:rPr>
              <a:pPr/>
              <a:t>12</a:t>
            </a:fld>
            <a:endParaRPr lang="en-US" dirty="0">
              <a:solidFill>
                <a:prstClr val="black">
                  <a:tint val="75000"/>
                </a:prstClr>
              </a:solidFill>
            </a:endParaRPr>
          </a:p>
        </p:txBody>
      </p:sp>
      <p:pic>
        <p:nvPicPr>
          <p:cNvPr id="2" name="Picture 1" descr="Incentives3.pdf"/>
          <p:cNvPicPr>
            <a:picLocks noChangeAspect="1"/>
          </p:cNvPicPr>
          <p:nvPr/>
        </p:nvPicPr>
        <p:blipFill rotWithShape="1">
          <a:blip r:embed="rId3" cstate="email">
            <a:extLst>
              <a:ext uri="{28A0092B-C50C-407E-A947-70E740481C1C}">
                <a14:useLocalDpi xmlns:a14="http://schemas.microsoft.com/office/drawing/2010/main"/>
              </a:ext>
            </a:extLst>
          </a:blip>
          <a:srcRect l="2778" t="23703" r="47778" b="53827"/>
          <a:stretch/>
        </p:blipFill>
        <p:spPr>
          <a:xfrm>
            <a:off x="752648" y="1191976"/>
            <a:ext cx="7611108" cy="5188095"/>
          </a:xfrm>
          <a:prstGeom prst="rect">
            <a:avLst/>
          </a:prstGeom>
        </p:spPr>
      </p:pic>
    </p:spTree>
    <p:extLst>
      <p:ext uri="{BB962C8B-B14F-4D97-AF65-F5344CB8AC3E}">
        <p14:creationId xmlns:p14="http://schemas.microsoft.com/office/powerpoint/2010/main" val="904492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6906" y="427450"/>
            <a:ext cx="7848600" cy="960438"/>
          </a:xfrm>
        </p:spPr>
        <p:txBody>
          <a:bodyPr>
            <a:normAutofit/>
          </a:bodyPr>
          <a:lstStyle/>
          <a:p>
            <a:r>
              <a:rPr lang="en-US" dirty="0" smtClean="0"/>
              <a:t>Policy &amp; </a:t>
            </a:r>
            <a:r>
              <a:rPr lang="en-US" dirty="0"/>
              <a:t>Education </a:t>
            </a:r>
            <a:r>
              <a:rPr lang="en-US" dirty="0" smtClean="0"/>
              <a:t>Initiative</a:t>
            </a:r>
          </a:p>
        </p:txBody>
      </p:sp>
      <p:sp>
        <p:nvSpPr>
          <p:cNvPr id="10" name="Content Placeholder 5"/>
          <p:cNvSpPr txBox="1">
            <a:spLocks/>
          </p:cNvSpPr>
          <p:nvPr/>
        </p:nvSpPr>
        <p:spPr>
          <a:xfrm>
            <a:off x="4114800" y="1295401"/>
            <a:ext cx="26670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7150" indent="0" algn="ctr">
              <a:buFont typeface="Arial" pitchFamily="34" charset="0"/>
              <a:buNone/>
            </a:pPr>
            <a:endParaRPr lang="en-US" dirty="0" smtClean="0">
              <a:solidFill>
                <a:prstClr val="black"/>
              </a:solidFill>
            </a:endParaRPr>
          </a:p>
        </p:txBody>
      </p:sp>
      <p:sp>
        <p:nvSpPr>
          <p:cNvPr id="3" name="Slide Number Placeholder 2"/>
          <p:cNvSpPr>
            <a:spLocks noGrp="1"/>
          </p:cNvSpPr>
          <p:nvPr>
            <p:ph type="sldNum" sz="quarter" idx="12"/>
          </p:nvPr>
        </p:nvSpPr>
        <p:spPr/>
        <p:txBody>
          <a:bodyPr/>
          <a:lstStyle/>
          <a:p>
            <a:fld id="{BEA19E05-706F-459E-9433-BF63E1C05F6D}" type="slidenum">
              <a:rPr lang="en-US" smtClean="0">
                <a:solidFill>
                  <a:prstClr val="black">
                    <a:tint val="75000"/>
                  </a:prstClr>
                </a:solidFill>
              </a:rPr>
              <a:pPr/>
              <a:t>13</a:t>
            </a:fld>
            <a:endParaRPr lang="en-US" dirty="0">
              <a:solidFill>
                <a:prstClr val="black">
                  <a:tint val="75000"/>
                </a:prstClr>
              </a:solidFill>
            </a:endParaRPr>
          </a:p>
        </p:txBody>
      </p:sp>
      <p:pic>
        <p:nvPicPr>
          <p:cNvPr id="4" name="Picture 3" descr="Updated State Ban Slides.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8789" y="1236783"/>
            <a:ext cx="6567838" cy="5054599"/>
          </a:xfrm>
          <a:prstGeom prst="rect">
            <a:avLst/>
          </a:prstGeom>
        </p:spPr>
      </p:pic>
      <p:sp>
        <p:nvSpPr>
          <p:cNvPr id="6" name="TextBox 5"/>
          <p:cNvSpPr txBox="1"/>
          <p:nvPr/>
        </p:nvSpPr>
        <p:spPr>
          <a:xfrm>
            <a:off x="6731167" y="2666851"/>
            <a:ext cx="2092400" cy="3170099"/>
          </a:xfrm>
          <a:prstGeom prst="rect">
            <a:avLst/>
          </a:prstGeom>
          <a:noFill/>
        </p:spPr>
        <p:txBody>
          <a:bodyPr wrap="square" rtlCol="0">
            <a:spAutoFit/>
          </a:bodyPr>
          <a:lstStyle/>
          <a:p>
            <a:r>
              <a:rPr lang="en-US" sz="2000" dirty="0" smtClean="0"/>
              <a:t>Policy Initiatives include local recycling ordinances, state disposal bans, PAYT programs, but about 20% of these communities use these strategies.</a:t>
            </a:r>
            <a:endParaRPr lang="en-US" sz="2000" dirty="0"/>
          </a:p>
        </p:txBody>
      </p:sp>
    </p:spTree>
    <p:extLst>
      <p:ext uri="{BB962C8B-B14F-4D97-AF65-F5344CB8AC3E}">
        <p14:creationId xmlns:p14="http://schemas.microsoft.com/office/powerpoint/2010/main" val="2781552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477000" y="2362200"/>
            <a:ext cx="1371600" cy="369332"/>
          </a:xfrm>
          <a:prstGeom prst="rect">
            <a:avLst/>
          </a:prstGeom>
          <a:noFill/>
        </p:spPr>
        <p:txBody>
          <a:bodyPr wrap="square" rtlCol="0">
            <a:spAutoFit/>
          </a:bodyPr>
          <a:lstStyle/>
          <a:p>
            <a:pPr algn="ctr"/>
            <a:r>
              <a:rPr lang="en-US" b="1" dirty="0">
                <a:solidFill>
                  <a:prstClr val="white"/>
                </a:solidFill>
                <a:latin typeface="Arial Narrow" pitchFamily="34" charset="0"/>
              </a:rPr>
              <a:t>Processing</a:t>
            </a:r>
          </a:p>
        </p:txBody>
      </p:sp>
      <p:sp>
        <p:nvSpPr>
          <p:cNvPr id="17" name="TextBox 16"/>
          <p:cNvSpPr txBox="1"/>
          <p:nvPr/>
        </p:nvSpPr>
        <p:spPr>
          <a:xfrm>
            <a:off x="4741998" y="3581400"/>
            <a:ext cx="1354002" cy="369332"/>
          </a:xfrm>
          <a:prstGeom prst="rect">
            <a:avLst/>
          </a:prstGeom>
          <a:noFill/>
        </p:spPr>
        <p:txBody>
          <a:bodyPr wrap="square" rtlCol="0">
            <a:spAutoFit/>
          </a:bodyPr>
          <a:lstStyle/>
          <a:p>
            <a:pPr algn="ctr"/>
            <a:r>
              <a:rPr lang="en-US" b="1" dirty="0">
                <a:solidFill>
                  <a:prstClr val="white"/>
                </a:solidFill>
                <a:latin typeface="Arial Narrow" pitchFamily="34" charset="0"/>
              </a:rPr>
              <a:t>Education</a:t>
            </a:r>
          </a:p>
        </p:txBody>
      </p:sp>
      <p:sp>
        <p:nvSpPr>
          <p:cNvPr id="18" name="TextBox 17"/>
          <p:cNvSpPr txBox="1"/>
          <p:nvPr/>
        </p:nvSpPr>
        <p:spPr>
          <a:xfrm>
            <a:off x="5045734" y="4702314"/>
            <a:ext cx="1736066" cy="646331"/>
          </a:xfrm>
          <a:prstGeom prst="rect">
            <a:avLst/>
          </a:prstGeom>
          <a:noFill/>
        </p:spPr>
        <p:txBody>
          <a:bodyPr wrap="square" rtlCol="0">
            <a:spAutoFit/>
          </a:bodyPr>
          <a:lstStyle/>
          <a:p>
            <a:pPr algn="ctr"/>
            <a:r>
              <a:rPr lang="en-US" b="1" dirty="0">
                <a:solidFill>
                  <a:prstClr val="white"/>
                </a:solidFill>
                <a:latin typeface="Arial Narrow" pitchFamily="34" charset="0"/>
              </a:rPr>
              <a:t>Local and State Policy</a:t>
            </a:r>
          </a:p>
        </p:txBody>
      </p:sp>
      <p:sp>
        <p:nvSpPr>
          <p:cNvPr id="19" name="TextBox 18"/>
          <p:cNvSpPr txBox="1"/>
          <p:nvPr/>
        </p:nvSpPr>
        <p:spPr>
          <a:xfrm>
            <a:off x="6878930" y="5054565"/>
            <a:ext cx="1420045" cy="369332"/>
          </a:xfrm>
          <a:prstGeom prst="rect">
            <a:avLst/>
          </a:prstGeom>
          <a:noFill/>
        </p:spPr>
        <p:txBody>
          <a:bodyPr wrap="square" rtlCol="0">
            <a:spAutoFit/>
          </a:bodyPr>
          <a:lstStyle/>
          <a:p>
            <a:pPr algn="ctr"/>
            <a:r>
              <a:rPr lang="en-US" b="1" dirty="0">
                <a:solidFill>
                  <a:prstClr val="white"/>
                </a:solidFill>
                <a:latin typeface="Arial Narrow" pitchFamily="34" charset="0"/>
              </a:rPr>
              <a:t>Financial</a:t>
            </a:r>
          </a:p>
        </p:txBody>
      </p:sp>
      <p:pic>
        <p:nvPicPr>
          <p:cNvPr id="1027" name="Chart 1" descr="image00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0561" y="1167431"/>
            <a:ext cx="8504151" cy="503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urved Connector 2"/>
          <p:cNvCxnSpPr/>
          <p:nvPr/>
        </p:nvCxnSpPr>
        <p:spPr>
          <a:xfrm flipV="1">
            <a:off x="4628680" y="1752602"/>
            <a:ext cx="4530368" cy="2949712"/>
          </a:xfrm>
          <a:prstGeom prst="curvedConnector3">
            <a:avLst>
              <a:gd name="adj1" fmla="val 59531"/>
            </a:avLst>
          </a:prstGeom>
          <a:ln w="76200" cmpd="sng">
            <a:solidFill>
              <a:srgbClr val="FF66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0" name="Title 4"/>
          <p:cNvSpPr>
            <a:spLocks noGrp="1"/>
          </p:cNvSpPr>
          <p:nvPr>
            <p:ph type="title"/>
          </p:nvPr>
        </p:nvSpPr>
        <p:spPr>
          <a:xfrm>
            <a:off x="382125" y="388374"/>
            <a:ext cx="8982241" cy="960438"/>
          </a:xfrm>
        </p:spPr>
        <p:txBody>
          <a:bodyPr>
            <a:normAutofit/>
          </a:bodyPr>
          <a:lstStyle/>
          <a:p>
            <a:r>
              <a:rPr lang="en-US" sz="2000" dirty="0" smtClean="0"/>
              <a:t>Improves efficiency, increases revenue, decreases waste disposal costs</a:t>
            </a:r>
          </a:p>
        </p:txBody>
      </p:sp>
    </p:spTree>
    <p:extLst>
      <p:ext uri="{BB962C8B-B14F-4D97-AF65-F5344CB8AC3E}">
        <p14:creationId xmlns:p14="http://schemas.microsoft.com/office/powerpoint/2010/main" val="371077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33979"/>
            <a:ext cx="4372630" cy="2367360"/>
          </a:xfrm>
        </p:spPr>
        <p:txBody>
          <a:bodyPr>
            <a:normAutofit fontScale="90000"/>
          </a:bodyPr>
          <a:lstStyle/>
          <a:p>
            <a:r>
              <a:rPr lang="en-US" dirty="0" smtClean="0"/>
              <a:t>Analysis </a:t>
            </a:r>
            <a:r>
              <a:rPr lang="en-US" dirty="0"/>
              <a:t>o</a:t>
            </a:r>
            <a:r>
              <a:rPr lang="en-US" dirty="0" smtClean="0"/>
              <a:t>f Strategies &amp; Financial Platforms to Increase Recovery of Used Packaging</a:t>
            </a:r>
            <a:br>
              <a:rPr lang="en-US" dirty="0" smtClean="0"/>
            </a:br>
            <a:endParaRPr lang="en-US" dirty="0"/>
          </a:p>
        </p:txBody>
      </p:sp>
      <p:sp>
        <p:nvSpPr>
          <p:cNvPr id="3" name="Subtitle 2"/>
          <p:cNvSpPr>
            <a:spLocks noGrp="1"/>
          </p:cNvSpPr>
          <p:nvPr>
            <p:ph type="subTitle" idx="1"/>
          </p:nvPr>
        </p:nvSpPr>
        <p:spPr>
          <a:xfrm flipV="1">
            <a:off x="2290273" y="6704858"/>
            <a:ext cx="615298" cy="45719"/>
          </a:xfrm>
        </p:spPr>
        <p:txBody>
          <a:bodyPr>
            <a:normAutofit fontScale="25000" lnSpcReduction="20000"/>
          </a:bodyPr>
          <a:lstStyle/>
          <a:p>
            <a:pPr algn="l"/>
            <a:endParaRPr lang="en-US" dirty="0"/>
          </a:p>
        </p:txBody>
      </p:sp>
      <p:sp>
        <p:nvSpPr>
          <p:cNvPr id="4" name="Slide Number Placeholder 3"/>
          <p:cNvSpPr>
            <a:spLocks noGrp="1"/>
          </p:cNvSpPr>
          <p:nvPr>
            <p:ph type="sldNum" sz="quarter" idx="12"/>
          </p:nvPr>
        </p:nvSpPr>
        <p:spPr/>
        <p:txBody>
          <a:bodyPr/>
          <a:lstStyle/>
          <a:p>
            <a:fld id="{BDF4D06D-A7F8-4C37-AD89-6AFB69DBCEEC}" type="slidenum">
              <a:rPr/>
              <a:pPr/>
              <a:t>15</a:t>
            </a:fld>
            <a:endParaRPr lang="en-US" dirty="0"/>
          </a:p>
        </p:txBody>
      </p:sp>
    </p:spTree>
    <p:extLst>
      <p:ext uri="{BB962C8B-B14F-4D97-AF65-F5344CB8AC3E}">
        <p14:creationId xmlns:p14="http://schemas.microsoft.com/office/powerpoint/2010/main" val="749242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Project Objective</a:t>
            </a:r>
            <a:endParaRPr lang="en-US" dirty="0"/>
          </a:p>
        </p:txBody>
      </p:sp>
      <p:sp>
        <p:nvSpPr>
          <p:cNvPr id="4" name="Slide Number Placeholder 3"/>
          <p:cNvSpPr>
            <a:spLocks noGrp="1"/>
          </p:cNvSpPr>
          <p:nvPr>
            <p:ph type="sldNum" sz="quarter" idx="12"/>
          </p:nvPr>
        </p:nvSpPr>
        <p:spPr/>
        <p:txBody>
          <a:bodyPr/>
          <a:lstStyle/>
          <a:p>
            <a:fld id="{BDF4D06D-A7F8-4C37-AD89-6AFB69DBCEEC}" type="slidenum">
              <a:rPr lang="en-US" smtClean="0"/>
              <a:pPr/>
              <a:t>16</a:t>
            </a:fld>
            <a:endParaRPr lang="en-US" dirty="0"/>
          </a:p>
        </p:txBody>
      </p:sp>
      <p:sp>
        <p:nvSpPr>
          <p:cNvPr id="2" name="Rectangle 1"/>
          <p:cNvSpPr/>
          <p:nvPr/>
        </p:nvSpPr>
        <p:spPr>
          <a:xfrm>
            <a:off x="166626" y="1872565"/>
            <a:ext cx="8126361" cy="3924151"/>
          </a:xfrm>
          <a:prstGeom prst="rect">
            <a:avLst/>
          </a:prstGeom>
        </p:spPr>
        <p:txBody>
          <a:bodyPr wrap="square">
            <a:spAutoFit/>
          </a:bodyPr>
          <a:lstStyle/>
          <a:p>
            <a:pPr marL="457200" indent="-285750" fontAlgn="auto">
              <a:spcBef>
                <a:spcPts val="0"/>
              </a:spcBef>
              <a:spcAft>
                <a:spcPts val="0"/>
              </a:spcAft>
              <a:buFont typeface="Arial" pitchFamily="34" charset="0"/>
              <a:buChar char="•"/>
              <a:defRPr/>
            </a:pPr>
            <a:endParaRPr lang="en-US" dirty="0" smtClean="0"/>
          </a:p>
          <a:p>
            <a:pPr marL="685800" indent="-514350" fontAlgn="auto">
              <a:spcBef>
                <a:spcPts val="0"/>
              </a:spcBef>
              <a:spcAft>
                <a:spcPts val="600"/>
              </a:spcAft>
              <a:defRPr/>
            </a:pPr>
            <a:r>
              <a:rPr lang="en-US" sz="3600" i="1" dirty="0" smtClean="0"/>
              <a:t>     Determine the most effective </a:t>
            </a:r>
          </a:p>
          <a:p>
            <a:pPr marL="685800" indent="-514350" fontAlgn="auto">
              <a:spcBef>
                <a:spcPts val="0"/>
              </a:spcBef>
              <a:spcAft>
                <a:spcPts val="600"/>
              </a:spcAft>
              <a:defRPr/>
            </a:pPr>
            <a:r>
              <a:rPr lang="en-US" sz="3600" i="1" dirty="0" smtClean="0"/>
              <a:t>     and efficient ways to improve </a:t>
            </a:r>
          </a:p>
          <a:p>
            <a:pPr marL="685800" indent="-514350" fontAlgn="auto">
              <a:spcBef>
                <a:spcPts val="0"/>
              </a:spcBef>
              <a:spcAft>
                <a:spcPts val="600"/>
              </a:spcAft>
              <a:defRPr/>
            </a:pPr>
            <a:r>
              <a:rPr lang="en-US" sz="3600" i="1" dirty="0" smtClean="0"/>
              <a:t>     recovery of used packaging in </a:t>
            </a:r>
          </a:p>
          <a:p>
            <a:pPr marL="685800" indent="-514350" fontAlgn="auto">
              <a:spcBef>
                <a:spcPts val="0"/>
              </a:spcBef>
              <a:spcAft>
                <a:spcPts val="600"/>
              </a:spcAft>
              <a:defRPr/>
            </a:pPr>
            <a:r>
              <a:rPr lang="en-US" sz="3600" i="1" dirty="0" smtClean="0"/>
              <a:t>     the United States, while addressing financing challenges of collection, sorting and transportation.</a:t>
            </a: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278091" y="736600"/>
            <a:ext cx="1955800" cy="5384800"/>
          </a:xfrm>
          <a:prstGeom prst="rect">
            <a:avLst/>
          </a:prstGeom>
        </p:spPr>
      </p:pic>
    </p:spTree>
    <p:extLst>
      <p:ext uri="{BB962C8B-B14F-4D97-AF65-F5344CB8AC3E}">
        <p14:creationId xmlns:p14="http://schemas.microsoft.com/office/powerpoint/2010/main" val="2939861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Project Strategies</a:t>
            </a:r>
            <a:endParaRPr lang="en-US" dirty="0"/>
          </a:p>
        </p:txBody>
      </p:sp>
      <p:sp>
        <p:nvSpPr>
          <p:cNvPr id="4" name="Slide Number Placeholder 3"/>
          <p:cNvSpPr>
            <a:spLocks noGrp="1"/>
          </p:cNvSpPr>
          <p:nvPr>
            <p:ph type="sldNum" sz="quarter" idx="12"/>
          </p:nvPr>
        </p:nvSpPr>
        <p:spPr/>
        <p:txBody>
          <a:bodyPr/>
          <a:lstStyle/>
          <a:p>
            <a:fld id="{BDF4D06D-A7F8-4C37-AD89-6AFB69DBCEEC}" type="slidenum">
              <a:rPr lang="en-US" smtClean="0"/>
              <a:pPr/>
              <a:t>17</a:t>
            </a:fld>
            <a:endParaRPr lang="en-US" dirty="0"/>
          </a:p>
        </p:txBody>
      </p:sp>
      <p:sp>
        <p:nvSpPr>
          <p:cNvPr id="2" name="Rectangle 1"/>
          <p:cNvSpPr/>
          <p:nvPr/>
        </p:nvSpPr>
        <p:spPr>
          <a:xfrm>
            <a:off x="457200" y="1505243"/>
            <a:ext cx="8126361" cy="1785104"/>
          </a:xfrm>
          <a:prstGeom prst="rect">
            <a:avLst/>
          </a:prstGeom>
        </p:spPr>
        <p:txBody>
          <a:bodyPr wrap="square">
            <a:spAutoFit/>
          </a:bodyPr>
          <a:lstStyle/>
          <a:p>
            <a:pPr marL="171450" fontAlgn="auto">
              <a:spcBef>
                <a:spcPts val="0"/>
              </a:spcBef>
              <a:spcAft>
                <a:spcPts val="600"/>
              </a:spcAft>
              <a:defRPr/>
            </a:pPr>
            <a:endParaRPr lang="en-US" sz="1000" dirty="0" smtClean="0"/>
          </a:p>
          <a:p>
            <a:pPr marL="628650" indent="-457200" fontAlgn="auto">
              <a:spcBef>
                <a:spcPts val="0"/>
              </a:spcBef>
              <a:spcAft>
                <a:spcPts val="600"/>
              </a:spcAft>
              <a:buFont typeface="+mj-lt"/>
              <a:buAutoNum type="arabicPeriod"/>
              <a:defRPr/>
            </a:pPr>
            <a:r>
              <a:rPr lang="en-US" sz="2400" dirty="0" smtClean="0"/>
              <a:t>Explore the variety of waste management programs implemented across the globe, identifying best practices and challenges. </a:t>
            </a:r>
          </a:p>
          <a:p>
            <a:pPr marL="457200" indent="-285750" fontAlgn="auto">
              <a:spcBef>
                <a:spcPts val="0"/>
              </a:spcBef>
              <a:spcAft>
                <a:spcPts val="600"/>
              </a:spcAft>
              <a:defRPr/>
            </a:pPr>
            <a:endParaRPr lang="en-US" dirty="0"/>
          </a:p>
        </p:txBody>
      </p:sp>
      <p:pic>
        <p:nvPicPr>
          <p:cNvPr id="6" name="Picture 5" descr="Trash Bins.jpg"/>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1537363" y="41288"/>
            <a:ext cx="6096000" cy="6096001"/>
          </a:xfrm>
          <a:prstGeom prst="rect">
            <a:avLst/>
          </a:prstGeom>
        </p:spPr>
      </p:pic>
    </p:spTree>
    <p:extLst>
      <p:ext uri="{BB962C8B-B14F-4D97-AF65-F5344CB8AC3E}">
        <p14:creationId xmlns:p14="http://schemas.microsoft.com/office/powerpoint/2010/main" val="2939861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Project Strategies</a:t>
            </a:r>
            <a:endParaRPr lang="en-US" dirty="0"/>
          </a:p>
        </p:txBody>
      </p:sp>
      <p:sp>
        <p:nvSpPr>
          <p:cNvPr id="4" name="Slide Number Placeholder 3"/>
          <p:cNvSpPr>
            <a:spLocks noGrp="1"/>
          </p:cNvSpPr>
          <p:nvPr>
            <p:ph type="sldNum" sz="quarter" idx="12"/>
          </p:nvPr>
        </p:nvSpPr>
        <p:spPr/>
        <p:txBody>
          <a:bodyPr/>
          <a:lstStyle/>
          <a:p>
            <a:fld id="{BDF4D06D-A7F8-4C37-AD89-6AFB69DBCEEC}" type="slidenum">
              <a:rPr lang="en-US" smtClean="0"/>
              <a:pPr/>
              <a:t>18</a:t>
            </a:fld>
            <a:endParaRPr lang="en-US" dirty="0"/>
          </a:p>
        </p:txBody>
      </p:sp>
      <p:sp>
        <p:nvSpPr>
          <p:cNvPr id="2" name="Rectangle 1"/>
          <p:cNvSpPr/>
          <p:nvPr/>
        </p:nvSpPr>
        <p:spPr>
          <a:xfrm>
            <a:off x="457200" y="1505243"/>
            <a:ext cx="8126361" cy="3046988"/>
          </a:xfrm>
          <a:prstGeom prst="rect">
            <a:avLst/>
          </a:prstGeom>
        </p:spPr>
        <p:txBody>
          <a:bodyPr wrap="square">
            <a:spAutoFit/>
          </a:bodyPr>
          <a:lstStyle/>
          <a:p>
            <a:pPr marL="171450" fontAlgn="auto">
              <a:spcBef>
                <a:spcPts val="0"/>
              </a:spcBef>
              <a:spcAft>
                <a:spcPts val="600"/>
              </a:spcAft>
              <a:defRPr/>
            </a:pPr>
            <a:endParaRPr lang="en-US" sz="1000" dirty="0" smtClean="0"/>
          </a:p>
          <a:p>
            <a:pPr marL="628650" indent="-457200" fontAlgn="auto">
              <a:spcBef>
                <a:spcPts val="0"/>
              </a:spcBef>
              <a:spcAft>
                <a:spcPts val="600"/>
              </a:spcAft>
              <a:buFont typeface="+mj-lt"/>
              <a:buAutoNum type="arabicPeriod"/>
              <a:defRPr/>
            </a:pPr>
            <a:r>
              <a:rPr lang="en-US" sz="2400" dirty="0" smtClean="0">
                <a:solidFill>
                  <a:schemeClr val="bg1">
                    <a:lumMod val="75000"/>
                  </a:schemeClr>
                </a:solidFill>
              </a:rPr>
              <a:t>Explore the variety of waste management programs implemented across the globe, identifying best practices and challenges. </a:t>
            </a:r>
          </a:p>
          <a:p>
            <a:pPr marL="628650" indent="-457200" fontAlgn="auto">
              <a:spcBef>
                <a:spcPts val="0"/>
              </a:spcBef>
              <a:spcAft>
                <a:spcPts val="600"/>
              </a:spcAft>
              <a:buFont typeface="+mj-lt"/>
              <a:buAutoNum type="arabicPeriod"/>
              <a:defRPr/>
            </a:pPr>
            <a:endParaRPr lang="en-US" sz="2400" dirty="0" smtClean="0"/>
          </a:p>
          <a:p>
            <a:pPr marL="628650" indent="-457200" fontAlgn="auto">
              <a:spcBef>
                <a:spcPts val="0"/>
              </a:spcBef>
              <a:spcAft>
                <a:spcPts val="600"/>
              </a:spcAft>
              <a:buFont typeface="+mj-lt"/>
              <a:buAutoNum type="arabicPeriod"/>
              <a:defRPr/>
            </a:pPr>
            <a:r>
              <a:rPr lang="en-US" sz="2400" dirty="0" smtClean="0"/>
              <a:t>Understand and identify inter-linkages between policy and tools within a waste management system.</a:t>
            </a:r>
          </a:p>
          <a:p>
            <a:pPr marL="457200" indent="-285750" fontAlgn="auto">
              <a:spcBef>
                <a:spcPts val="0"/>
              </a:spcBef>
              <a:spcAft>
                <a:spcPts val="600"/>
              </a:spcAft>
              <a:defRPr/>
            </a:pPr>
            <a:endParaRPr lang="en-US" dirty="0"/>
          </a:p>
        </p:txBody>
      </p:sp>
      <p:pic>
        <p:nvPicPr>
          <p:cNvPr id="6" name="Picture 5" descr="Trash Bins.jpg"/>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1537363" y="41288"/>
            <a:ext cx="6096000" cy="6096001"/>
          </a:xfrm>
          <a:prstGeom prst="rect">
            <a:avLst/>
          </a:prstGeom>
        </p:spPr>
      </p:pic>
    </p:spTree>
    <p:extLst>
      <p:ext uri="{BB962C8B-B14F-4D97-AF65-F5344CB8AC3E}">
        <p14:creationId xmlns:p14="http://schemas.microsoft.com/office/powerpoint/2010/main" val="2939861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Project Strategies</a:t>
            </a:r>
            <a:endParaRPr lang="en-US" dirty="0"/>
          </a:p>
        </p:txBody>
      </p:sp>
      <p:sp>
        <p:nvSpPr>
          <p:cNvPr id="4" name="Slide Number Placeholder 3"/>
          <p:cNvSpPr>
            <a:spLocks noGrp="1"/>
          </p:cNvSpPr>
          <p:nvPr>
            <p:ph type="sldNum" sz="quarter" idx="12"/>
          </p:nvPr>
        </p:nvSpPr>
        <p:spPr/>
        <p:txBody>
          <a:bodyPr/>
          <a:lstStyle/>
          <a:p>
            <a:fld id="{BDF4D06D-A7F8-4C37-AD89-6AFB69DBCEEC}" type="slidenum">
              <a:rPr lang="en-US" smtClean="0"/>
              <a:pPr/>
              <a:t>19</a:t>
            </a:fld>
            <a:endParaRPr lang="en-US" dirty="0"/>
          </a:p>
        </p:txBody>
      </p:sp>
      <p:sp>
        <p:nvSpPr>
          <p:cNvPr id="2" name="Rectangle 1"/>
          <p:cNvSpPr/>
          <p:nvPr/>
        </p:nvSpPr>
        <p:spPr>
          <a:xfrm>
            <a:off x="457200" y="1505243"/>
            <a:ext cx="8126361" cy="4308872"/>
          </a:xfrm>
          <a:prstGeom prst="rect">
            <a:avLst/>
          </a:prstGeom>
        </p:spPr>
        <p:txBody>
          <a:bodyPr wrap="square">
            <a:spAutoFit/>
          </a:bodyPr>
          <a:lstStyle/>
          <a:p>
            <a:pPr marL="171450" fontAlgn="auto">
              <a:spcBef>
                <a:spcPts val="0"/>
              </a:spcBef>
              <a:spcAft>
                <a:spcPts val="600"/>
              </a:spcAft>
              <a:defRPr/>
            </a:pPr>
            <a:endParaRPr lang="en-US" sz="1000" dirty="0" smtClean="0">
              <a:solidFill>
                <a:srgbClr val="BFBFBF"/>
              </a:solidFill>
            </a:endParaRPr>
          </a:p>
          <a:p>
            <a:pPr marL="628650" indent="-457200" fontAlgn="auto">
              <a:spcBef>
                <a:spcPts val="0"/>
              </a:spcBef>
              <a:spcAft>
                <a:spcPts val="600"/>
              </a:spcAft>
              <a:buFont typeface="+mj-lt"/>
              <a:buAutoNum type="arabicPeriod"/>
              <a:defRPr/>
            </a:pPr>
            <a:r>
              <a:rPr lang="en-US" sz="2400" dirty="0" smtClean="0">
                <a:solidFill>
                  <a:srgbClr val="BFBFBF"/>
                </a:solidFill>
              </a:rPr>
              <a:t>Explore the variety of waste management programs implemented across the globe, identifying best practices and challenges. </a:t>
            </a:r>
          </a:p>
          <a:p>
            <a:pPr marL="628650" indent="-457200" fontAlgn="auto">
              <a:spcBef>
                <a:spcPts val="0"/>
              </a:spcBef>
              <a:spcAft>
                <a:spcPts val="600"/>
              </a:spcAft>
              <a:buFont typeface="+mj-lt"/>
              <a:buAutoNum type="arabicPeriod"/>
              <a:defRPr/>
            </a:pPr>
            <a:endParaRPr lang="en-US" sz="2400" dirty="0" smtClean="0">
              <a:solidFill>
                <a:srgbClr val="BFBFBF"/>
              </a:solidFill>
            </a:endParaRPr>
          </a:p>
          <a:p>
            <a:pPr marL="628650" indent="-457200" fontAlgn="auto">
              <a:spcBef>
                <a:spcPts val="0"/>
              </a:spcBef>
              <a:spcAft>
                <a:spcPts val="600"/>
              </a:spcAft>
              <a:buFont typeface="+mj-lt"/>
              <a:buAutoNum type="arabicPeriod"/>
              <a:defRPr/>
            </a:pPr>
            <a:r>
              <a:rPr lang="en-US" sz="2400" dirty="0" smtClean="0">
                <a:solidFill>
                  <a:srgbClr val="BFBFBF"/>
                </a:solidFill>
              </a:rPr>
              <a:t>Understand and identify inter-linkages between policy and tools within a waste management system.</a:t>
            </a:r>
          </a:p>
          <a:p>
            <a:pPr marL="628650" indent="-457200" fontAlgn="auto">
              <a:spcBef>
                <a:spcPts val="0"/>
              </a:spcBef>
              <a:spcAft>
                <a:spcPts val="600"/>
              </a:spcAft>
              <a:buFont typeface="+mj-lt"/>
              <a:buAutoNum type="arabicPeriod"/>
              <a:defRPr/>
            </a:pPr>
            <a:endParaRPr lang="en-US" sz="2400" dirty="0" smtClean="0"/>
          </a:p>
          <a:p>
            <a:pPr marL="628650" indent="-457200" fontAlgn="auto">
              <a:spcBef>
                <a:spcPts val="0"/>
              </a:spcBef>
              <a:spcAft>
                <a:spcPts val="600"/>
              </a:spcAft>
              <a:buFont typeface="+mj-lt"/>
              <a:buAutoNum type="arabicPeriod"/>
              <a:defRPr/>
            </a:pPr>
            <a:r>
              <a:rPr lang="en-US" sz="2400" dirty="0" smtClean="0"/>
              <a:t>Ensure we produced a data-based and non-biased report, staying true to the mission of AMERIPEN.</a:t>
            </a:r>
          </a:p>
          <a:p>
            <a:pPr marL="457200" indent="-285750" fontAlgn="auto">
              <a:spcBef>
                <a:spcPts val="0"/>
              </a:spcBef>
              <a:spcAft>
                <a:spcPts val="600"/>
              </a:spcAft>
              <a:buFont typeface="Arial" pitchFamily="34" charset="0"/>
              <a:buChar char="•"/>
              <a:defRPr/>
            </a:pPr>
            <a:endParaRPr lang="en-US" dirty="0"/>
          </a:p>
        </p:txBody>
      </p:sp>
      <p:pic>
        <p:nvPicPr>
          <p:cNvPr id="6" name="Picture 5" descr="Trash Bins.jpg"/>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1537363" y="41288"/>
            <a:ext cx="6096000" cy="6096001"/>
          </a:xfrm>
          <a:prstGeom prst="rect">
            <a:avLst/>
          </a:prstGeom>
        </p:spPr>
      </p:pic>
    </p:spTree>
    <p:extLst>
      <p:ext uri="{BB962C8B-B14F-4D97-AF65-F5344CB8AC3E}">
        <p14:creationId xmlns:p14="http://schemas.microsoft.com/office/powerpoint/2010/main" val="2939861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70" y="913617"/>
            <a:ext cx="4670866" cy="4684001"/>
          </a:xfrm>
        </p:spPr>
        <p:txBody>
          <a:bodyPr>
            <a:noAutofit/>
          </a:bodyPr>
          <a:lstStyle/>
          <a:p>
            <a:r>
              <a:rPr lang="en-US" sz="2000" b="0" dirty="0">
                <a:solidFill>
                  <a:schemeClr val="tx1"/>
                </a:solidFill>
                <a:latin typeface="+mn-lt"/>
              </a:rPr>
              <a:t/>
            </a:r>
            <a:br>
              <a:rPr lang="en-US" sz="2000" b="0" dirty="0">
                <a:solidFill>
                  <a:schemeClr val="tx1"/>
                </a:solidFill>
                <a:latin typeface="+mn-lt"/>
              </a:rPr>
            </a:br>
            <a:r>
              <a:rPr lang="en-US" sz="2000" b="0" dirty="0">
                <a:solidFill>
                  <a:schemeClr val="tx1"/>
                </a:solidFill>
                <a:latin typeface="+mn-lt"/>
              </a:rPr>
              <a:t/>
            </a:r>
            <a:br>
              <a:rPr lang="en-US" sz="2000" b="0" dirty="0">
                <a:solidFill>
                  <a:schemeClr val="tx1"/>
                </a:solidFill>
                <a:latin typeface="+mn-lt"/>
              </a:rPr>
            </a:br>
            <a:r>
              <a:rPr lang="en-US" sz="2000" b="0" dirty="0" smtClean="0">
                <a:solidFill>
                  <a:schemeClr val="tx1"/>
                </a:solidFill>
                <a:latin typeface="+mn-lt"/>
              </a:rPr>
              <a:t>Amcor</a:t>
            </a:r>
            <a:r>
              <a:rPr lang="en-US" sz="2000" b="0" u="sng" dirty="0" smtClean="0">
                <a:solidFill>
                  <a:schemeClr val="tx1"/>
                </a:solidFill>
                <a:latin typeface="+mn-lt"/>
              </a:rPr>
              <a:t/>
            </a:r>
            <a:br>
              <a:rPr lang="en-US" sz="2000" b="0" u="sng" dirty="0" smtClean="0">
                <a:solidFill>
                  <a:schemeClr val="tx1"/>
                </a:solidFill>
                <a:latin typeface="+mn-lt"/>
              </a:rPr>
            </a:br>
            <a:r>
              <a:rPr lang="en-US" sz="2000" b="0" dirty="0" smtClean="0">
                <a:solidFill>
                  <a:schemeClr val="tx1"/>
                </a:solidFill>
                <a:latin typeface="+mn-lt"/>
              </a:rPr>
              <a:t>Anheuser-Busch LLC</a:t>
            </a:r>
            <a:r>
              <a:rPr lang="en-US" sz="2000" b="0" dirty="0">
                <a:solidFill>
                  <a:schemeClr val="tx1"/>
                </a:solidFill>
                <a:latin typeface="+mn-lt"/>
              </a:rPr>
              <a:t/>
            </a:r>
            <a:br>
              <a:rPr lang="en-US" sz="2000" b="0" dirty="0">
                <a:solidFill>
                  <a:schemeClr val="tx1"/>
                </a:solidFill>
                <a:latin typeface="+mn-lt"/>
              </a:rPr>
            </a:br>
            <a:r>
              <a:rPr lang="en-US" sz="2000" b="0" dirty="0">
                <a:solidFill>
                  <a:schemeClr val="tx1"/>
                </a:solidFill>
                <a:latin typeface="+mn-lt"/>
              </a:rPr>
              <a:t>Ball </a:t>
            </a:r>
            <a:r>
              <a:rPr lang="en-US" sz="2000" b="0" dirty="0" smtClean="0">
                <a:solidFill>
                  <a:schemeClr val="tx1"/>
                </a:solidFill>
                <a:latin typeface="+mn-lt"/>
              </a:rPr>
              <a:t>Corporation</a:t>
            </a:r>
            <a:r>
              <a:rPr lang="en-US" sz="2000" b="0" dirty="0">
                <a:solidFill>
                  <a:schemeClr val="tx1"/>
                </a:solidFill>
                <a:latin typeface="+mn-lt"/>
              </a:rPr>
              <a:t/>
            </a:r>
            <a:br>
              <a:rPr lang="en-US" sz="2000" b="0" dirty="0">
                <a:solidFill>
                  <a:schemeClr val="tx1"/>
                </a:solidFill>
                <a:latin typeface="+mn-lt"/>
              </a:rPr>
            </a:br>
            <a:r>
              <a:rPr lang="en-US" sz="2000" b="0" dirty="0" smtClean="0">
                <a:solidFill>
                  <a:schemeClr val="tx1"/>
                </a:solidFill>
                <a:latin typeface="+mn-lt"/>
              </a:rPr>
              <a:t>Bemis</a:t>
            </a:r>
            <a:r>
              <a:rPr lang="en-US" sz="2000" b="0" dirty="0">
                <a:solidFill>
                  <a:schemeClr val="tx1"/>
                </a:solidFill>
                <a:latin typeface="+mn-lt"/>
              </a:rPr>
              <a:t/>
            </a:r>
            <a:br>
              <a:rPr lang="en-US" sz="2000" b="0" dirty="0">
                <a:solidFill>
                  <a:schemeClr val="tx1"/>
                </a:solidFill>
                <a:latin typeface="+mn-lt"/>
              </a:rPr>
            </a:br>
            <a:r>
              <a:rPr lang="en-US" sz="2000" b="0" dirty="0">
                <a:solidFill>
                  <a:schemeClr val="tx1"/>
                </a:solidFill>
                <a:latin typeface="+mn-lt"/>
              </a:rPr>
              <a:t>Colgate-Palmolive </a:t>
            </a:r>
            <a:r>
              <a:rPr lang="en-US" sz="2000" b="0" dirty="0" smtClean="0">
                <a:solidFill>
                  <a:schemeClr val="tx1"/>
                </a:solidFill>
                <a:latin typeface="+mn-lt"/>
              </a:rPr>
              <a:t>Company *</a:t>
            </a:r>
            <a:r>
              <a:rPr lang="en-US" sz="2000" b="0" dirty="0">
                <a:solidFill>
                  <a:schemeClr val="tx1"/>
                </a:solidFill>
                <a:latin typeface="+mn-lt"/>
              </a:rPr>
              <a:t/>
            </a:r>
            <a:br>
              <a:rPr lang="en-US" sz="2000" b="0" dirty="0">
                <a:solidFill>
                  <a:schemeClr val="tx1"/>
                </a:solidFill>
                <a:latin typeface="+mn-lt"/>
              </a:rPr>
            </a:br>
            <a:r>
              <a:rPr lang="en-US" sz="2000" b="0" i="1" dirty="0">
                <a:solidFill>
                  <a:schemeClr val="tx1"/>
                </a:solidFill>
                <a:latin typeface="+mn-lt"/>
              </a:rPr>
              <a:t>ConAgra </a:t>
            </a:r>
            <a:r>
              <a:rPr lang="en-US" sz="2000" b="0" i="1" dirty="0" smtClean="0">
                <a:solidFill>
                  <a:schemeClr val="tx1"/>
                </a:solidFill>
                <a:latin typeface="+mn-lt"/>
              </a:rPr>
              <a:t>Foods </a:t>
            </a:r>
            <a:r>
              <a:rPr lang="en-US" sz="2000" i="1" dirty="0" smtClean="0">
                <a:solidFill>
                  <a:schemeClr val="tx1"/>
                </a:solidFill>
                <a:latin typeface="+mn-lt"/>
              </a:rPr>
              <a:t>*</a:t>
            </a:r>
            <a:r>
              <a:rPr lang="en-US" sz="2000" b="0" dirty="0">
                <a:solidFill>
                  <a:schemeClr val="tx1"/>
                </a:solidFill>
                <a:latin typeface="+mn-lt"/>
              </a:rPr>
              <a:t/>
            </a:r>
            <a:br>
              <a:rPr lang="en-US" sz="2000" b="0" dirty="0">
                <a:solidFill>
                  <a:schemeClr val="tx1"/>
                </a:solidFill>
                <a:latin typeface="+mn-lt"/>
              </a:rPr>
            </a:br>
            <a:r>
              <a:rPr lang="en-US" sz="2000" b="0" i="1" dirty="0">
                <a:solidFill>
                  <a:schemeClr val="tx1"/>
                </a:solidFill>
                <a:latin typeface="+mn-lt"/>
              </a:rPr>
              <a:t>DuPont Packaging &amp; Industrial </a:t>
            </a:r>
            <a:r>
              <a:rPr lang="en-US" sz="2000" b="0" i="1" dirty="0" smtClean="0">
                <a:solidFill>
                  <a:schemeClr val="tx1"/>
                </a:solidFill>
                <a:latin typeface="+mn-lt"/>
              </a:rPr>
              <a:t>Polymers </a:t>
            </a:r>
            <a:r>
              <a:rPr lang="en-US" sz="2000" i="1" dirty="0" smtClean="0">
                <a:solidFill>
                  <a:schemeClr val="tx1"/>
                </a:solidFill>
                <a:latin typeface="+mn-lt"/>
              </a:rPr>
              <a:t>*</a:t>
            </a:r>
            <a:r>
              <a:rPr lang="en-US" sz="2000" b="0" dirty="0">
                <a:solidFill>
                  <a:schemeClr val="tx1"/>
                </a:solidFill>
                <a:latin typeface="+mn-lt"/>
              </a:rPr>
              <a:t/>
            </a:r>
            <a:br>
              <a:rPr lang="en-US" sz="2000" b="0" dirty="0">
                <a:solidFill>
                  <a:schemeClr val="tx1"/>
                </a:solidFill>
                <a:latin typeface="+mn-lt"/>
              </a:rPr>
            </a:br>
            <a:r>
              <a:rPr lang="en-US" sz="2000" b="0" i="1" dirty="0" smtClean="0">
                <a:solidFill>
                  <a:schemeClr val="tx1"/>
                </a:solidFill>
                <a:latin typeface="+mn-lt"/>
              </a:rPr>
              <a:t>Earth911</a:t>
            </a:r>
            <a:r>
              <a:rPr lang="en-US" sz="2000" b="0" dirty="0">
                <a:solidFill>
                  <a:schemeClr val="tx1"/>
                </a:solidFill>
                <a:latin typeface="+mn-lt"/>
              </a:rPr>
              <a:t/>
            </a:r>
            <a:br>
              <a:rPr lang="en-US" sz="2000" b="0" dirty="0">
                <a:solidFill>
                  <a:schemeClr val="tx1"/>
                </a:solidFill>
                <a:latin typeface="+mn-lt"/>
              </a:rPr>
            </a:br>
            <a:r>
              <a:rPr lang="en-US" sz="2000" b="0" dirty="0" smtClean="0">
                <a:solidFill>
                  <a:schemeClr val="tx1"/>
                </a:solidFill>
                <a:latin typeface="+mn-lt"/>
              </a:rPr>
              <a:t>Exopack </a:t>
            </a:r>
            <a:r>
              <a:rPr lang="en-US" sz="2000" b="0" dirty="0">
                <a:solidFill>
                  <a:schemeClr val="tx1"/>
                </a:solidFill>
                <a:latin typeface="+mn-lt"/>
              </a:rPr>
              <a:t/>
            </a:r>
            <a:br>
              <a:rPr lang="en-US" sz="2000" b="0" dirty="0">
                <a:solidFill>
                  <a:schemeClr val="tx1"/>
                </a:solidFill>
                <a:latin typeface="+mn-lt"/>
              </a:rPr>
            </a:br>
            <a:r>
              <a:rPr lang="en-US" sz="2000" b="0" dirty="0">
                <a:solidFill>
                  <a:schemeClr val="tx1"/>
                </a:solidFill>
                <a:latin typeface="+mn-lt"/>
              </a:rPr>
              <a:t>ExxonMobil </a:t>
            </a:r>
            <a:r>
              <a:rPr lang="en-US" sz="2000" b="0" dirty="0" smtClean="0">
                <a:solidFill>
                  <a:schemeClr val="tx1"/>
                </a:solidFill>
                <a:latin typeface="+mn-lt"/>
              </a:rPr>
              <a:t>Chemical</a:t>
            </a:r>
            <a:r>
              <a:rPr lang="en-US" sz="2000" b="0" dirty="0">
                <a:solidFill>
                  <a:schemeClr val="tx1"/>
                </a:solidFill>
                <a:latin typeface="+mn-lt"/>
              </a:rPr>
              <a:t/>
            </a:r>
            <a:br>
              <a:rPr lang="en-US" sz="2000" b="0" dirty="0">
                <a:solidFill>
                  <a:schemeClr val="tx1"/>
                </a:solidFill>
                <a:latin typeface="+mn-lt"/>
              </a:rPr>
            </a:br>
            <a:r>
              <a:rPr lang="en-US" sz="2000" b="0" dirty="0">
                <a:solidFill>
                  <a:schemeClr val="tx1"/>
                </a:solidFill>
                <a:latin typeface="+mn-lt"/>
              </a:rPr>
              <a:t>General Mills </a:t>
            </a:r>
            <a:r>
              <a:rPr lang="en-US" sz="2000" b="0" dirty="0" smtClean="0">
                <a:solidFill>
                  <a:schemeClr val="tx1"/>
                </a:solidFill>
                <a:latin typeface="+mn-lt"/>
              </a:rPr>
              <a:t>Inc.</a:t>
            </a:r>
            <a:r>
              <a:rPr lang="en-US" sz="2000" b="0" dirty="0">
                <a:solidFill>
                  <a:schemeClr val="tx1"/>
                </a:solidFill>
                <a:latin typeface="+mn-lt"/>
              </a:rPr>
              <a:t/>
            </a:r>
            <a:br>
              <a:rPr lang="en-US" sz="2000" b="0" dirty="0">
                <a:solidFill>
                  <a:schemeClr val="tx1"/>
                </a:solidFill>
                <a:latin typeface="+mn-lt"/>
              </a:rPr>
            </a:br>
            <a:r>
              <a:rPr lang="en-US" sz="2000" b="0" dirty="0">
                <a:solidFill>
                  <a:schemeClr val="tx1"/>
                </a:solidFill>
                <a:latin typeface="+mn-lt"/>
              </a:rPr>
              <a:t>H. J. Heinz </a:t>
            </a:r>
            <a:r>
              <a:rPr lang="en-US" sz="2000" b="0" dirty="0" smtClean="0">
                <a:solidFill>
                  <a:schemeClr val="tx1"/>
                </a:solidFill>
                <a:latin typeface="+mn-lt"/>
              </a:rPr>
              <a:t>Company</a:t>
            </a:r>
            <a:r>
              <a:rPr lang="en-US" sz="2000" b="0" dirty="0">
                <a:solidFill>
                  <a:schemeClr val="tx1"/>
                </a:solidFill>
                <a:latin typeface="+mn-lt"/>
              </a:rPr>
              <a:t/>
            </a:r>
            <a:br>
              <a:rPr lang="en-US" sz="2000" b="0" dirty="0">
                <a:solidFill>
                  <a:schemeClr val="tx1"/>
                </a:solidFill>
                <a:latin typeface="+mn-lt"/>
              </a:rPr>
            </a:br>
            <a:r>
              <a:rPr lang="en-US" sz="2000" b="0" dirty="0">
                <a:solidFill>
                  <a:schemeClr val="tx1"/>
                </a:solidFill>
                <a:latin typeface="+mn-lt"/>
              </a:rPr>
              <a:t>Kellogg </a:t>
            </a:r>
            <a:r>
              <a:rPr lang="en-US" sz="2000" b="0" dirty="0" smtClean="0">
                <a:solidFill>
                  <a:schemeClr val="tx1"/>
                </a:solidFill>
                <a:latin typeface="+mn-lt"/>
              </a:rPr>
              <a:t>Company *</a:t>
            </a:r>
            <a:r>
              <a:rPr lang="en-US" sz="2000" b="0" dirty="0">
                <a:solidFill>
                  <a:schemeClr val="tx1"/>
                </a:solidFill>
                <a:latin typeface="+mn-lt"/>
              </a:rPr>
              <a:t/>
            </a:r>
            <a:br>
              <a:rPr lang="en-US" sz="2000" b="0" dirty="0">
                <a:solidFill>
                  <a:schemeClr val="tx1"/>
                </a:solidFill>
                <a:latin typeface="+mn-lt"/>
              </a:rPr>
            </a:br>
            <a:r>
              <a:rPr lang="en-US" sz="2000" b="0" dirty="0">
                <a:solidFill>
                  <a:schemeClr val="tx1"/>
                </a:solidFill>
                <a:latin typeface="+mn-lt"/>
              </a:rPr>
              <a:t>Kraft Foods Group </a:t>
            </a:r>
            <a:r>
              <a:rPr lang="en-US" sz="2000" b="0" dirty="0" smtClean="0">
                <a:solidFill>
                  <a:schemeClr val="tx1"/>
                </a:solidFill>
                <a:latin typeface="+mn-lt"/>
              </a:rPr>
              <a:t>Inc. </a:t>
            </a:r>
            <a:br>
              <a:rPr lang="en-US" sz="2000" b="0" dirty="0" smtClean="0">
                <a:solidFill>
                  <a:schemeClr val="tx1"/>
                </a:solidFill>
                <a:latin typeface="+mn-lt"/>
              </a:rPr>
            </a:br>
            <a:r>
              <a:rPr lang="en-US" sz="2000" b="0" i="1" dirty="0">
                <a:solidFill>
                  <a:schemeClr val="tx1"/>
                </a:solidFill>
              </a:rPr>
              <a:t>McDonald’s</a:t>
            </a:r>
            <a:r>
              <a:rPr lang="en-US" sz="2000" b="0" dirty="0">
                <a:solidFill>
                  <a:schemeClr val="tx1"/>
                </a:solidFill>
                <a:latin typeface="+mn-lt"/>
              </a:rPr>
              <a:t/>
            </a:r>
            <a:br>
              <a:rPr lang="en-US" sz="2000" b="0" dirty="0">
                <a:solidFill>
                  <a:schemeClr val="tx1"/>
                </a:solidFill>
                <a:latin typeface="+mn-lt"/>
              </a:rPr>
            </a:br>
            <a:r>
              <a:rPr lang="en-US" sz="2000" b="0" dirty="0">
                <a:solidFill>
                  <a:schemeClr val="tx1"/>
                </a:solidFill>
                <a:latin typeface="+mn-lt"/>
              </a:rPr>
              <a:t/>
            </a:r>
            <a:br>
              <a:rPr lang="en-US" sz="2000" b="0" dirty="0">
                <a:solidFill>
                  <a:schemeClr val="tx1"/>
                </a:solidFill>
                <a:latin typeface="+mn-lt"/>
              </a:rPr>
            </a:br>
            <a:endParaRPr lang="en-US" sz="2000" b="0" dirty="0">
              <a:solidFill>
                <a:schemeClr val="tx1"/>
              </a:solidFill>
              <a:latin typeface="+mn-lt"/>
            </a:endParaRPr>
          </a:p>
        </p:txBody>
      </p:sp>
      <p:sp>
        <p:nvSpPr>
          <p:cNvPr id="3" name="Slide Number Placeholder 2"/>
          <p:cNvSpPr>
            <a:spLocks noGrp="1"/>
          </p:cNvSpPr>
          <p:nvPr>
            <p:ph type="sldNum" sz="quarter" idx="12"/>
          </p:nvPr>
        </p:nvSpPr>
        <p:spPr/>
        <p:txBody>
          <a:bodyPr/>
          <a:lstStyle/>
          <a:p>
            <a:fld id="{BDF4D06D-A7F8-4C37-AD89-6AFB69DBCEEC}" type="slidenum">
              <a:rPr lang="en-US" smtClean="0"/>
              <a:pPr/>
              <a:t>2</a:t>
            </a:fld>
            <a:endParaRPr lang="en-US" dirty="0"/>
          </a:p>
        </p:txBody>
      </p:sp>
      <p:sp>
        <p:nvSpPr>
          <p:cNvPr id="4" name="Title 1"/>
          <p:cNvSpPr txBox="1">
            <a:spLocks/>
          </p:cNvSpPr>
          <p:nvPr/>
        </p:nvSpPr>
        <p:spPr>
          <a:xfrm>
            <a:off x="2335427" y="65067"/>
            <a:ext cx="5955957" cy="58905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rgbClr val="007996"/>
                </a:solidFill>
                <a:latin typeface="+mj-lt"/>
                <a:ea typeface="+mj-ea"/>
                <a:cs typeface="+mj-cs"/>
              </a:defRPr>
            </a:lvl1pPr>
          </a:lstStyle>
          <a:p>
            <a:pPr algn="r"/>
            <a:r>
              <a:rPr lang="en-US" dirty="0" smtClean="0"/>
              <a:t>Member Companies</a:t>
            </a:r>
            <a:endParaRPr lang="en-US" dirty="0"/>
          </a:p>
        </p:txBody>
      </p:sp>
      <p:sp>
        <p:nvSpPr>
          <p:cNvPr id="6" name="TextBox 5"/>
          <p:cNvSpPr txBox="1"/>
          <p:nvPr/>
        </p:nvSpPr>
        <p:spPr>
          <a:xfrm>
            <a:off x="5309722" y="976172"/>
            <a:ext cx="3377078" cy="4708981"/>
          </a:xfrm>
          <a:prstGeom prst="rect">
            <a:avLst/>
          </a:prstGeom>
          <a:noFill/>
        </p:spPr>
        <p:txBody>
          <a:bodyPr wrap="none" rtlCol="0">
            <a:spAutoFit/>
          </a:bodyPr>
          <a:lstStyle/>
          <a:p>
            <a:r>
              <a:rPr lang="en-US" sz="2000" dirty="0" smtClean="0"/>
              <a:t>MWV </a:t>
            </a:r>
            <a:r>
              <a:rPr lang="en-US" sz="2000" dirty="0"/>
              <a:t>*</a:t>
            </a:r>
            <a:br>
              <a:rPr lang="en-US" sz="2000" dirty="0"/>
            </a:br>
            <a:r>
              <a:rPr lang="en-US" sz="2000" dirty="0"/>
              <a:t>NatureWorks LLC</a:t>
            </a:r>
            <a:br>
              <a:rPr lang="en-US" sz="2000" dirty="0"/>
            </a:br>
            <a:r>
              <a:rPr lang="en-US" sz="2000" dirty="0"/>
              <a:t>Owens Illinois, Inc.</a:t>
            </a:r>
            <a:br>
              <a:rPr lang="en-US" sz="2000" dirty="0"/>
            </a:br>
            <a:r>
              <a:rPr lang="en-US" sz="2000" dirty="0"/>
              <a:t>PaperWorks Industries</a:t>
            </a:r>
            <a:br>
              <a:rPr lang="en-US" sz="2000" dirty="0"/>
            </a:br>
            <a:r>
              <a:rPr lang="en-US" sz="2000" dirty="0"/>
              <a:t>PepsiCo</a:t>
            </a:r>
            <a:br>
              <a:rPr lang="en-US" sz="2000" dirty="0"/>
            </a:br>
            <a:r>
              <a:rPr lang="en-US" sz="2000" i="1" dirty="0"/>
              <a:t>Procter &amp; Gamble </a:t>
            </a:r>
            <a:r>
              <a:rPr lang="en-US" sz="2000" b="1" i="1" dirty="0" smtClean="0"/>
              <a:t>*</a:t>
            </a:r>
          </a:p>
          <a:p>
            <a:r>
              <a:rPr lang="en-US" sz="2000" i="1" dirty="0" smtClean="0"/>
              <a:t>Rehrig Pacific Company</a:t>
            </a:r>
            <a:r>
              <a:rPr lang="en-US" sz="2000" dirty="0"/>
              <a:t/>
            </a:r>
            <a:br>
              <a:rPr lang="en-US" sz="2000" dirty="0"/>
            </a:br>
            <a:r>
              <a:rPr lang="en-US" sz="2000" dirty="0"/>
              <a:t>Saint-Gobain Containers, Inc.</a:t>
            </a:r>
            <a:br>
              <a:rPr lang="en-US" sz="2000" dirty="0"/>
            </a:br>
            <a:r>
              <a:rPr lang="en-US" sz="2000" i="1" dirty="0"/>
              <a:t>Sealed Air Corporation </a:t>
            </a:r>
            <a:r>
              <a:rPr lang="en-US" sz="2000" b="1" i="1" dirty="0"/>
              <a:t>*</a:t>
            </a:r>
            <a:r>
              <a:rPr lang="en-US" sz="2000" dirty="0"/>
              <a:t/>
            </a:r>
            <a:br>
              <a:rPr lang="en-US" sz="2000" dirty="0"/>
            </a:br>
            <a:r>
              <a:rPr lang="en-US" sz="2000" i="1" dirty="0"/>
              <a:t>Sonoco</a:t>
            </a:r>
            <a:r>
              <a:rPr lang="en-US" sz="2000" dirty="0"/>
              <a:t/>
            </a:r>
            <a:br>
              <a:rPr lang="en-US" sz="2000" dirty="0"/>
            </a:br>
            <a:r>
              <a:rPr lang="en-US" sz="2000" i="1" dirty="0"/>
              <a:t>Tetra Pak, Inc. </a:t>
            </a:r>
            <a:r>
              <a:rPr lang="en-US" sz="2000" b="1" i="1" dirty="0"/>
              <a:t>*</a:t>
            </a:r>
            <a:br>
              <a:rPr lang="en-US" sz="2000" b="1" i="1" dirty="0"/>
            </a:br>
            <a:r>
              <a:rPr lang="en-US" sz="2000" i="1" dirty="0"/>
              <a:t>The Coca-Cola Company </a:t>
            </a:r>
            <a:r>
              <a:rPr lang="en-US" sz="2000" b="1" i="1" dirty="0"/>
              <a:t>*</a:t>
            </a:r>
            <a:r>
              <a:rPr lang="en-US" sz="2000" dirty="0"/>
              <a:t/>
            </a:r>
            <a:br>
              <a:rPr lang="en-US" sz="2000" dirty="0"/>
            </a:br>
            <a:r>
              <a:rPr lang="en-US" sz="2000" i="1" dirty="0"/>
              <a:t>The Dow Chemical Company </a:t>
            </a:r>
            <a:r>
              <a:rPr lang="en-US" sz="2000" b="1" i="1" dirty="0"/>
              <a:t>*</a:t>
            </a:r>
            <a:r>
              <a:rPr lang="en-US" sz="2000" dirty="0"/>
              <a:t/>
            </a:r>
            <a:br>
              <a:rPr lang="en-US" sz="2000" dirty="0"/>
            </a:br>
            <a:r>
              <a:rPr lang="en-US" sz="2000" dirty="0"/>
              <a:t>The Hershey Company</a:t>
            </a:r>
            <a:br>
              <a:rPr lang="en-US" sz="2000" dirty="0"/>
            </a:br>
            <a:r>
              <a:rPr lang="en-US" sz="2000" i="1" dirty="0"/>
              <a:t>Waste Management, Inc.</a:t>
            </a:r>
          </a:p>
        </p:txBody>
      </p:sp>
      <p:sp>
        <p:nvSpPr>
          <p:cNvPr id="7" name="TextBox 6"/>
          <p:cNvSpPr txBox="1"/>
          <p:nvPr/>
        </p:nvSpPr>
        <p:spPr>
          <a:xfrm>
            <a:off x="2829703" y="5779208"/>
            <a:ext cx="2164760" cy="338554"/>
          </a:xfrm>
          <a:prstGeom prst="rect">
            <a:avLst/>
          </a:prstGeom>
          <a:noFill/>
          <a:ln>
            <a:solidFill>
              <a:srgbClr val="C00000"/>
            </a:solidFill>
          </a:ln>
        </p:spPr>
        <p:txBody>
          <a:bodyPr wrap="none" rtlCol="0">
            <a:spAutoFit/>
          </a:bodyPr>
          <a:lstStyle/>
          <a:p>
            <a:pPr marL="285750" indent="-285750">
              <a:buFont typeface="Arial" charset="0"/>
              <a:buChar char="•"/>
            </a:pPr>
            <a:r>
              <a:rPr lang="en-US" sz="1600" dirty="0" smtClean="0"/>
              <a:t>Founding Member *</a:t>
            </a:r>
          </a:p>
        </p:txBody>
      </p:sp>
    </p:spTree>
    <p:extLst>
      <p:ext uri="{BB962C8B-B14F-4D97-AF65-F5344CB8AC3E}">
        <p14:creationId xmlns:p14="http://schemas.microsoft.com/office/powerpoint/2010/main" val="2301036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Opportunities</a:t>
            </a:r>
            <a:endParaRPr lang="en-US" dirty="0"/>
          </a:p>
        </p:txBody>
      </p:sp>
      <p:sp>
        <p:nvSpPr>
          <p:cNvPr id="4" name="Slide Number Placeholder 3"/>
          <p:cNvSpPr>
            <a:spLocks noGrp="1"/>
          </p:cNvSpPr>
          <p:nvPr>
            <p:ph type="sldNum" sz="quarter" idx="12"/>
          </p:nvPr>
        </p:nvSpPr>
        <p:spPr/>
        <p:txBody>
          <a:bodyPr/>
          <a:lstStyle/>
          <a:p>
            <a:fld id="{BDF4D06D-A7F8-4C37-AD89-6AFB69DBCEEC}" type="slidenum">
              <a:rPr lang="en-US" smtClean="0"/>
              <a:pPr/>
              <a:t>20</a:t>
            </a:fld>
            <a:endParaRPr lang="en-US" dirty="0"/>
          </a:p>
        </p:txBody>
      </p:sp>
      <p:sp>
        <p:nvSpPr>
          <p:cNvPr id="2" name="Rectangle 1"/>
          <p:cNvSpPr/>
          <p:nvPr/>
        </p:nvSpPr>
        <p:spPr>
          <a:xfrm>
            <a:off x="274246" y="1375165"/>
            <a:ext cx="3495822" cy="4570482"/>
          </a:xfrm>
          <a:prstGeom prst="rect">
            <a:avLst/>
          </a:prstGeom>
        </p:spPr>
        <p:txBody>
          <a:bodyPr wrap="square">
            <a:spAutoFit/>
          </a:bodyPr>
          <a:lstStyle/>
          <a:p>
            <a:pPr marL="457200" indent="-285750" fontAlgn="auto">
              <a:spcBef>
                <a:spcPts val="0"/>
              </a:spcBef>
              <a:spcAft>
                <a:spcPts val="600"/>
              </a:spcAft>
              <a:buFont typeface="Arial" pitchFamily="34" charset="0"/>
              <a:buChar char="•"/>
              <a:defRPr/>
            </a:pPr>
            <a:endParaRPr lang="en-US" sz="1000" dirty="0" smtClean="0"/>
          </a:p>
          <a:p>
            <a:pPr marL="457200" indent="-285750">
              <a:spcAft>
                <a:spcPts val="600"/>
              </a:spcAft>
              <a:buFont typeface="Arial" pitchFamily="34" charset="0"/>
              <a:buChar char="•"/>
              <a:defRPr/>
            </a:pPr>
            <a:r>
              <a:rPr lang="en-US" sz="2000" dirty="0" smtClean="0"/>
              <a:t>51% of domestic  packaging is recycled, vs. 63% in Europe. </a:t>
            </a:r>
            <a:br>
              <a:rPr lang="en-US" sz="2000" dirty="0" smtClean="0"/>
            </a:br>
            <a:endParaRPr lang="en-US" sz="2000" dirty="0" smtClean="0"/>
          </a:p>
          <a:p>
            <a:pPr marL="457200" indent="-285750">
              <a:spcAft>
                <a:spcPts val="600"/>
              </a:spcAft>
              <a:buFont typeface="Arial" pitchFamily="34" charset="0"/>
              <a:buChar char="•"/>
              <a:defRPr/>
            </a:pPr>
            <a:r>
              <a:rPr lang="en-US" sz="2000" dirty="0" smtClean="0"/>
              <a:t>Nearly 23% of disposed municipal solid waste in the U.S. is packaging.</a:t>
            </a:r>
            <a:br>
              <a:rPr lang="en-US" sz="2000" dirty="0" smtClean="0"/>
            </a:br>
            <a:endParaRPr lang="en-US" sz="2000" dirty="0" smtClean="0"/>
          </a:p>
          <a:p>
            <a:pPr marL="457200" indent="-285750">
              <a:spcAft>
                <a:spcPts val="600"/>
              </a:spcAft>
              <a:buFont typeface="Arial" pitchFamily="34" charset="0"/>
              <a:buChar char="•"/>
              <a:defRPr/>
            </a:pPr>
            <a:r>
              <a:rPr lang="en-US" sz="2000" dirty="0" smtClean="0"/>
              <a:t>Thus, there are significant opportunities for recovery improvement.</a:t>
            </a:r>
          </a:p>
          <a:p>
            <a:pPr marL="457200" indent="-285750">
              <a:spcAft>
                <a:spcPts val="600"/>
              </a:spcAft>
              <a:buFont typeface="Arial" pitchFamily="34" charset="0"/>
              <a:buChar char="•"/>
              <a:defRPr/>
            </a:pPr>
            <a:endParaRPr lang="en-US" dirty="0" smtClean="0"/>
          </a:p>
          <a:p>
            <a:pPr marL="457200" indent="-285750">
              <a:spcAft>
                <a:spcPts val="600"/>
              </a:spcAft>
              <a:defRPr/>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632149540"/>
              </p:ext>
            </p:extLst>
          </p:nvPr>
        </p:nvGraphicFramePr>
        <p:xfrm>
          <a:off x="4091323" y="1243173"/>
          <a:ext cx="4595477" cy="3962400"/>
        </p:xfrm>
        <a:graphic>
          <a:graphicData uri="http://schemas.openxmlformats.org/drawingml/2006/table">
            <a:tbl>
              <a:tblPr firstRow="1" bandRow="1">
                <a:tableStyleId>{5C22544A-7EE6-4342-B048-85BDC9FD1C3A}</a:tableStyleId>
              </a:tblPr>
              <a:tblGrid>
                <a:gridCol w="1659194"/>
                <a:gridCol w="1659194"/>
                <a:gridCol w="1277089"/>
              </a:tblGrid>
              <a:tr h="354803">
                <a:tc gridSpan="3">
                  <a:txBody>
                    <a:bodyPr/>
                    <a:lstStyle/>
                    <a:p>
                      <a:pPr algn="ctr"/>
                      <a:r>
                        <a:rPr lang="en-US" sz="2000" baseline="0" dirty="0" smtClean="0"/>
                        <a:t> Recycling Rates in the U.S. and E.U. </a:t>
                      </a:r>
                      <a:endParaRPr lang="en-US" sz="2000" dirty="0"/>
                    </a:p>
                  </a:txBody>
                  <a:tcPr/>
                </a:tc>
                <a:tc hMerge="1">
                  <a:txBody>
                    <a:bodyPr/>
                    <a:lstStyle/>
                    <a:p>
                      <a:endParaRPr lang="en-US"/>
                    </a:p>
                  </a:txBody>
                  <a:tcPr/>
                </a:tc>
                <a:tc hMerge="1">
                  <a:txBody>
                    <a:bodyPr/>
                    <a:lstStyle/>
                    <a:p>
                      <a:endParaRPr lang="en-US" dirty="0"/>
                    </a:p>
                  </a:txBody>
                  <a:tcPr/>
                </a:tc>
              </a:tr>
              <a:tr h="327510">
                <a:tc>
                  <a:txBody>
                    <a:bodyPr/>
                    <a:lstStyle/>
                    <a:p>
                      <a:r>
                        <a:rPr lang="en-US" b="1" dirty="0" smtClean="0">
                          <a:effectLst>
                            <a:outerShdw blurRad="38100" dist="38100" dir="2700000" algn="tl">
                              <a:srgbClr val="000000">
                                <a:alpha val="43137"/>
                              </a:srgbClr>
                            </a:outerShdw>
                          </a:effectLst>
                        </a:rPr>
                        <a:t>MSW</a:t>
                      </a:r>
                      <a:endParaRPr lang="en-US" b="1" dirty="0">
                        <a:effectLst>
                          <a:outerShdw blurRad="38100" dist="38100" dir="2700000" algn="tl">
                            <a:srgbClr val="000000">
                              <a:alpha val="43137"/>
                            </a:srgbClr>
                          </a:outerShdw>
                        </a:effectLst>
                      </a:endParaRPr>
                    </a:p>
                  </a:txBody>
                  <a:tcPr/>
                </a:tc>
                <a:tc>
                  <a:txBody>
                    <a:bodyPr/>
                    <a:lstStyle/>
                    <a:p>
                      <a:r>
                        <a:rPr lang="en-US" b="1" dirty="0" smtClean="0">
                          <a:effectLst>
                            <a:outerShdw blurRad="38100" dist="38100" dir="2700000" algn="tl">
                              <a:srgbClr val="000000">
                                <a:alpha val="43137"/>
                              </a:srgbClr>
                            </a:outerShdw>
                          </a:effectLst>
                        </a:rPr>
                        <a:t>EU (2011)</a:t>
                      </a:r>
                      <a:endParaRPr lang="en-US" b="1" dirty="0">
                        <a:effectLst>
                          <a:outerShdw blurRad="38100" dist="38100" dir="2700000" algn="tl">
                            <a:srgbClr val="000000">
                              <a:alpha val="43137"/>
                            </a:srgbClr>
                          </a:outerShdw>
                        </a:effectLst>
                      </a:endParaRPr>
                    </a:p>
                  </a:txBody>
                  <a:tcPr/>
                </a:tc>
                <a:tc>
                  <a:txBody>
                    <a:bodyPr/>
                    <a:lstStyle/>
                    <a:p>
                      <a:r>
                        <a:rPr lang="en-US" b="1" dirty="0" smtClean="0">
                          <a:effectLst>
                            <a:outerShdw blurRad="38100" dist="38100" dir="2700000" algn="tl">
                              <a:srgbClr val="000000">
                                <a:alpha val="43137"/>
                              </a:srgbClr>
                            </a:outerShdw>
                          </a:effectLst>
                        </a:rPr>
                        <a:t>US</a:t>
                      </a:r>
                      <a:r>
                        <a:rPr lang="en-US" b="1" baseline="0" dirty="0" smtClean="0">
                          <a:effectLst>
                            <a:outerShdw blurRad="38100" dist="38100" dir="2700000" algn="tl">
                              <a:srgbClr val="000000">
                                <a:alpha val="43137"/>
                              </a:srgbClr>
                            </a:outerShdw>
                          </a:effectLst>
                        </a:rPr>
                        <a:t> (2011)</a:t>
                      </a:r>
                      <a:endParaRPr lang="en-US" b="1" dirty="0">
                        <a:effectLst>
                          <a:outerShdw blurRad="38100" dist="38100" dir="2700000" algn="tl">
                            <a:srgbClr val="000000">
                              <a:alpha val="43137"/>
                            </a:srgbClr>
                          </a:outerShdw>
                        </a:effectLst>
                      </a:endParaRPr>
                    </a:p>
                  </a:txBody>
                  <a:tcPr/>
                </a:tc>
              </a:tr>
              <a:tr h="327510">
                <a:tc>
                  <a:txBody>
                    <a:bodyPr/>
                    <a:lstStyle/>
                    <a:p>
                      <a:r>
                        <a:rPr lang="en-US" dirty="0" smtClean="0"/>
                        <a:t>Recycling</a:t>
                      </a:r>
                      <a:endParaRPr lang="en-US" dirty="0"/>
                    </a:p>
                  </a:txBody>
                  <a:tcPr/>
                </a:tc>
                <a:tc>
                  <a:txBody>
                    <a:bodyPr/>
                    <a:lstStyle/>
                    <a:p>
                      <a:r>
                        <a:rPr lang="en-US" dirty="0" smtClean="0"/>
                        <a:t>39%</a:t>
                      </a:r>
                      <a:endParaRPr lang="en-US" dirty="0"/>
                    </a:p>
                  </a:txBody>
                  <a:tcPr/>
                </a:tc>
                <a:tc>
                  <a:txBody>
                    <a:bodyPr/>
                    <a:lstStyle/>
                    <a:p>
                      <a:r>
                        <a:rPr lang="en-US" dirty="0" smtClean="0"/>
                        <a:t>35%</a:t>
                      </a:r>
                      <a:endParaRPr lang="en-US" dirty="0"/>
                    </a:p>
                  </a:txBody>
                  <a:tcPr/>
                </a:tc>
              </a:tr>
              <a:tr h="327510">
                <a:tc>
                  <a:txBody>
                    <a:bodyPr/>
                    <a:lstStyle/>
                    <a:p>
                      <a:r>
                        <a:rPr lang="en-US" b="1" dirty="0" smtClean="0">
                          <a:effectLst>
                            <a:outerShdw blurRad="38100" dist="38100" dir="2700000" algn="tl">
                              <a:srgbClr val="000000">
                                <a:alpha val="43137"/>
                              </a:srgbClr>
                            </a:outerShdw>
                          </a:effectLst>
                        </a:rPr>
                        <a:t>Packaging</a:t>
                      </a:r>
                      <a:endParaRPr lang="en-US" b="1" dirty="0">
                        <a:effectLst>
                          <a:outerShdw blurRad="38100" dist="38100" dir="2700000" algn="tl">
                            <a:srgbClr val="000000">
                              <a:alpha val="43137"/>
                            </a:srgbClr>
                          </a:outerShdw>
                        </a:effectLst>
                      </a:endParaRPr>
                    </a:p>
                  </a:txBody>
                  <a:tcPr/>
                </a:tc>
                <a:tc>
                  <a:txBody>
                    <a:bodyPr/>
                    <a:lstStyle/>
                    <a:p>
                      <a:r>
                        <a:rPr lang="en-US" b="1" dirty="0" smtClean="0">
                          <a:effectLst>
                            <a:outerShdw blurRad="38100" dist="38100" dir="2700000" algn="tl">
                              <a:srgbClr val="000000">
                                <a:alpha val="43137"/>
                              </a:srgbClr>
                            </a:outerShdw>
                          </a:effectLst>
                        </a:rPr>
                        <a:t>EU (2010)</a:t>
                      </a:r>
                      <a:endParaRPr lang="en-US" b="1" dirty="0">
                        <a:effectLst>
                          <a:outerShdw blurRad="38100" dist="38100" dir="2700000" algn="tl">
                            <a:srgbClr val="000000">
                              <a:alpha val="43137"/>
                            </a:srgbClr>
                          </a:outerShdw>
                        </a:effectLst>
                      </a:endParaRPr>
                    </a:p>
                  </a:txBody>
                  <a:tcPr/>
                </a:tc>
                <a:tc>
                  <a:txBody>
                    <a:bodyPr/>
                    <a:lstStyle/>
                    <a:p>
                      <a:r>
                        <a:rPr lang="en-US" b="1" dirty="0" smtClean="0">
                          <a:effectLst>
                            <a:outerShdw blurRad="38100" dist="38100" dir="2700000" algn="tl">
                              <a:srgbClr val="000000">
                                <a:alpha val="43137"/>
                              </a:srgbClr>
                            </a:outerShdw>
                          </a:effectLst>
                        </a:rPr>
                        <a:t>US (2011)</a:t>
                      </a:r>
                      <a:endParaRPr lang="en-US" b="1" dirty="0">
                        <a:effectLst>
                          <a:outerShdw blurRad="38100" dist="38100" dir="2700000" algn="tl">
                            <a:srgbClr val="000000">
                              <a:alpha val="43137"/>
                            </a:srgbClr>
                          </a:outerShdw>
                        </a:effectLst>
                      </a:endParaRPr>
                    </a:p>
                  </a:txBody>
                  <a:tcPr/>
                </a:tc>
              </a:tr>
              <a:tr h="327510">
                <a:tc>
                  <a:txBody>
                    <a:bodyPr/>
                    <a:lstStyle/>
                    <a:p>
                      <a:r>
                        <a:rPr lang="en-US" dirty="0" smtClean="0"/>
                        <a:t>Recycling</a:t>
                      </a:r>
                      <a:endParaRPr lang="en-US" dirty="0"/>
                    </a:p>
                  </a:txBody>
                  <a:tcPr/>
                </a:tc>
                <a:tc>
                  <a:txBody>
                    <a:bodyPr/>
                    <a:lstStyle/>
                    <a:p>
                      <a:r>
                        <a:rPr lang="en-US" dirty="0" smtClean="0"/>
                        <a:t>63%</a:t>
                      </a:r>
                      <a:endParaRPr lang="en-US" dirty="0"/>
                    </a:p>
                  </a:txBody>
                  <a:tcPr/>
                </a:tc>
                <a:tc>
                  <a:txBody>
                    <a:bodyPr/>
                    <a:lstStyle/>
                    <a:p>
                      <a:r>
                        <a:rPr lang="en-US" dirty="0" smtClean="0"/>
                        <a:t>51%</a:t>
                      </a:r>
                      <a:endParaRPr lang="en-US" dirty="0"/>
                    </a:p>
                  </a:txBody>
                  <a:tcPr/>
                </a:tc>
              </a:tr>
              <a:tr h="327510">
                <a:tc>
                  <a:txBody>
                    <a:bodyPr/>
                    <a:lstStyle/>
                    <a:p>
                      <a:r>
                        <a:rPr lang="en-US" b="1" dirty="0" smtClean="0">
                          <a:effectLst>
                            <a:outerShdw blurRad="38100" dist="38100" dir="2700000" algn="tl">
                              <a:srgbClr val="000000">
                                <a:alpha val="43137"/>
                              </a:srgbClr>
                            </a:outerShdw>
                          </a:effectLst>
                        </a:rPr>
                        <a:t>Material Specific</a:t>
                      </a:r>
                      <a:endParaRPr lang="en-US" b="1" dirty="0">
                        <a:effectLst>
                          <a:outerShdw blurRad="38100" dist="38100" dir="2700000" algn="tl">
                            <a:srgbClr val="000000">
                              <a:alpha val="43137"/>
                            </a:srgbClr>
                          </a:outerShdw>
                        </a:effectLst>
                      </a:endParaRPr>
                    </a:p>
                  </a:txBody>
                  <a:tcPr/>
                </a:tc>
                <a:tc>
                  <a:txBody>
                    <a:bodyPr/>
                    <a:lstStyle/>
                    <a:p>
                      <a:r>
                        <a:rPr lang="en-US" b="1" dirty="0" smtClean="0">
                          <a:effectLst>
                            <a:outerShdw blurRad="38100" dist="38100" dir="2700000" algn="tl">
                              <a:srgbClr val="000000">
                                <a:alpha val="43137"/>
                              </a:srgbClr>
                            </a:outerShdw>
                          </a:effectLst>
                        </a:rPr>
                        <a:t>EU</a:t>
                      </a:r>
                      <a:r>
                        <a:rPr lang="en-US" b="1" baseline="0" dirty="0" smtClean="0">
                          <a:effectLst>
                            <a:outerShdw blurRad="38100" dist="38100" dir="2700000" algn="tl">
                              <a:srgbClr val="000000">
                                <a:alpha val="43137"/>
                              </a:srgbClr>
                            </a:outerShdw>
                          </a:effectLst>
                        </a:rPr>
                        <a:t> (2010)</a:t>
                      </a:r>
                      <a:endParaRPr lang="en-US" b="1" dirty="0">
                        <a:effectLst>
                          <a:outerShdw blurRad="38100" dist="38100" dir="2700000" algn="tl">
                            <a:srgbClr val="000000">
                              <a:alpha val="43137"/>
                            </a:srgbClr>
                          </a:outerShdw>
                        </a:effectLst>
                      </a:endParaRPr>
                    </a:p>
                  </a:txBody>
                  <a:tcPr/>
                </a:tc>
                <a:tc>
                  <a:txBody>
                    <a:bodyPr/>
                    <a:lstStyle/>
                    <a:p>
                      <a:r>
                        <a:rPr lang="en-US" b="1" dirty="0" smtClean="0">
                          <a:effectLst>
                            <a:outerShdw blurRad="38100" dist="38100" dir="2700000" algn="tl">
                              <a:srgbClr val="000000">
                                <a:alpha val="43137"/>
                              </a:srgbClr>
                            </a:outerShdw>
                          </a:effectLst>
                        </a:rPr>
                        <a:t>US (2011)</a:t>
                      </a:r>
                      <a:endParaRPr lang="en-US" b="1" dirty="0">
                        <a:effectLst>
                          <a:outerShdw blurRad="38100" dist="38100" dir="2700000" algn="tl">
                            <a:srgbClr val="000000">
                              <a:alpha val="43137"/>
                            </a:srgbClr>
                          </a:outerShdw>
                        </a:effectLst>
                      </a:endParaRPr>
                    </a:p>
                  </a:txBody>
                  <a:tcPr/>
                </a:tc>
              </a:tr>
              <a:tr h="327510">
                <a:tc>
                  <a:txBody>
                    <a:bodyPr/>
                    <a:lstStyle/>
                    <a:p>
                      <a:r>
                        <a:rPr lang="en-US" dirty="0" smtClean="0"/>
                        <a:t>Glass</a:t>
                      </a:r>
                      <a:endParaRPr lang="en-US" dirty="0"/>
                    </a:p>
                  </a:txBody>
                  <a:tcPr/>
                </a:tc>
                <a:tc>
                  <a:txBody>
                    <a:bodyPr/>
                    <a:lstStyle/>
                    <a:p>
                      <a:r>
                        <a:rPr lang="en-US" dirty="0" smtClean="0"/>
                        <a:t>69%</a:t>
                      </a:r>
                      <a:endParaRPr lang="en-US" dirty="0"/>
                    </a:p>
                  </a:txBody>
                  <a:tcPr/>
                </a:tc>
                <a:tc>
                  <a:txBody>
                    <a:bodyPr/>
                    <a:lstStyle/>
                    <a:p>
                      <a:r>
                        <a:rPr lang="en-US" dirty="0" smtClean="0"/>
                        <a:t>51%</a:t>
                      </a:r>
                      <a:endParaRPr lang="en-US" dirty="0"/>
                    </a:p>
                  </a:txBody>
                  <a:tcPr/>
                </a:tc>
              </a:tr>
              <a:tr h="327510">
                <a:tc>
                  <a:txBody>
                    <a:bodyPr/>
                    <a:lstStyle/>
                    <a:p>
                      <a:r>
                        <a:rPr lang="en-US" dirty="0" smtClean="0"/>
                        <a:t>Plastics</a:t>
                      </a:r>
                      <a:endParaRPr lang="en-US" dirty="0"/>
                    </a:p>
                  </a:txBody>
                  <a:tcPr/>
                </a:tc>
                <a:tc>
                  <a:txBody>
                    <a:bodyPr/>
                    <a:lstStyle/>
                    <a:p>
                      <a:r>
                        <a:rPr lang="en-US" dirty="0" smtClean="0"/>
                        <a:t>33%</a:t>
                      </a:r>
                      <a:endParaRPr lang="en-US" dirty="0"/>
                    </a:p>
                  </a:txBody>
                  <a:tcPr/>
                </a:tc>
                <a:tc>
                  <a:txBody>
                    <a:bodyPr/>
                    <a:lstStyle/>
                    <a:p>
                      <a:r>
                        <a:rPr lang="en-US" dirty="0" smtClean="0"/>
                        <a:t>13%</a:t>
                      </a:r>
                      <a:endParaRPr lang="en-US" dirty="0"/>
                    </a:p>
                  </a:txBody>
                  <a:tcPr/>
                </a:tc>
              </a:tr>
              <a:tr h="327510">
                <a:tc>
                  <a:txBody>
                    <a:bodyPr/>
                    <a:lstStyle/>
                    <a:p>
                      <a:r>
                        <a:rPr lang="en-US" dirty="0" smtClean="0"/>
                        <a:t>Paper</a:t>
                      </a:r>
                      <a:endParaRPr lang="en-US" dirty="0"/>
                    </a:p>
                  </a:txBody>
                  <a:tcPr/>
                </a:tc>
                <a:tc>
                  <a:txBody>
                    <a:bodyPr/>
                    <a:lstStyle/>
                    <a:p>
                      <a:r>
                        <a:rPr lang="en-US" dirty="0" smtClean="0"/>
                        <a:t>83%</a:t>
                      </a:r>
                      <a:endParaRPr lang="en-US" dirty="0"/>
                    </a:p>
                  </a:txBody>
                  <a:tcPr/>
                </a:tc>
                <a:tc>
                  <a:txBody>
                    <a:bodyPr/>
                    <a:lstStyle/>
                    <a:p>
                      <a:r>
                        <a:rPr lang="en-US" dirty="0" smtClean="0"/>
                        <a:t>75%</a:t>
                      </a:r>
                      <a:endParaRPr lang="en-US" dirty="0"/>
                    </a:p>
                  </a:txBody>
                  <a:tcPr/>
                </a:tc>
              </a:tr>
              <a:tr h="327510">
                <a:tc>
                  <a:txBody>
                    <a:bodyPr/>
                    <a:lstStyle/>
                    <a:p>
                      <a:r>
                        <a:rPr lang="en-US" dirty="0" smtClean="0"/>
                        <a:t>Metal</a:t>
                      </a:r>
                      <a:endParaRPr lang="en-US" dirty="0"/>
                    </a:p>
                  </a:txBody>
                  <a:tcPr/>
                </a:tc>
                <a:tc>
                  <a:txBody>
                    <a:bodyPr/>
                    <a:lstStyle/>
                    <a:p>
                      <a:r>
                        <a:rPr lang="en-US" dirty="0" smtClean="0"/>
                        <a:t>72%</a:t>
                      </a:r>
                      <a:endParaRPr lang="en-US" dirty="0"/>
                    </a:p>
                  </a:txBody>
                  <a:tcPr/>
                </a:tc>
                <a:tc>
                  <a:txBody>
                    <a:bodyPr/>
                    <a:lstStyle/>
                    <a:p>
                      <a:r>
                        <a:rPr lang="en-US" dirty="0" smtClean="0"/>
                        <a:t>57%</a:t>
                      </a:r>
                      <a:endParaRPr lang="en-US" dirty="0"/>
                    </a:p>
                  </a:txBody>
                  <a:tcPr/>
                </a:tc>
              </a:tr>
            </a:tbl>
          </a:graphicData>
        </a:graphic>
      </p:graphicFrame>
      <p:sp>
        <p:nvSpPr>
          <p:cNvPr id="7" name="Oval 6"/>
          <p:cNvSpPr/>
          <p:nvPr/>
        </p:nvSpPr>
        <p:spPr>
          <a:xfrm>
            <a:off x="3953022" y="2222696"/>
            <a:ext cx="5036217" cy="1229631"/>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9478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Challenges to Increased Recovery </a:t>
            </a:r>
            <a:endParaRPr lang="en-US" dirty="0"/>
          </a:p>
        </p:txBody>
      </p:sp>
      <p:sp>
        <p:nvSpPr>
          <p:cNvPr id="4" name="Slide Number Placeholder 3"/>
          <p:cNvSpPr>
            <a:spLocks noGrp="1"/>
          </p:cNvSpPr>
          <p:nvPr>
            <p:ph type="sldNum" sz="quarter" idx="12"/>
          </p:nvPr>
        </p:nvSpPr>
        <p:spPr/>
        <p:txBody>
          <a:bodyPr/>
          <a:lstStyle/>
          <a:p>
            <a:fld id="{BDF4D06D-A7F8-4C37-AD89-6AFB69DBCEEC}" type="slidenum">
              <a:rPr lang="en-US" smtClean="0"/>
              <a:pPr/>
              <a:t>21</a:t>
            </a:fld>
            <a:endParaRPr lang="en-US" dirty="0"/>
          </a:p>
        </p:txBody>
      </p:sp>
      <p:sp>
        <p:nvSpPr>
          <p:cNvPr id="2" name="Rectangle 1"/>
          <p:cNvSpPr/>
          <p:nvPr/>
        </p:nvSpPr>
        <p:spPr>
          <a:xfrm>
            <a:off x="457200" y="1575582"/>
            <a:ext cx="8126361" cy="1477327"/>
          </a:xfrm>
          <a:prstGeom prst="rect">
            <a:avLst/>
          </a:prstGeom>
        </p:spPr>
        <p:txBody>
          <a:bodyPr wrap="square">
            <a:spAutoFit/>
          </a:bodyPr>
          <a:lstStyle/>
          <a:p>
            <a:pPr marL="457200" indent="-285750" fontAlgn="auto">
              <a:spcBef>
                <a:spcPts val="0"/>
              </a:spcBef>
              <a:spcAft>
                <a:spcPts val="600"/>
              </a:spcAft>
              <a:buFont typeface="Arial" pitchFamily="34" charset="0"/>
              <a:buChar char="•"/>
              <a:defRPr/>
            </a:pPr>
            <a:r>
              <a:rPr lang="en-US" sz="2400" dirty="0" smtClean="0"/>
              <a:t>Recovery and waste management programs operate within a broad array of geographic, political, economic, and cultural influences, that are under utilized and highly fragmented.  </a:t>
            </a:r>
            <a:br>
              <a:rPr lang="en-US" sz="2400" dirty="0" smtClean="0"/>
            </a:br>
            <a:endParaRPr lang="en-US" dirty="0" smtClean="0"/>
          </a:p>
        </p:txBody>
      </p:sp>
      <p:pic>
        <p:nvPicPr>
          <p:cNvPr id="6" name="Picture 5" descr="Truck.jpg"/>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2297305" y="1809750"/>
            <a:ext cx="4876800" cy="3657600"/>
          </a:xfrm>
          <a:prstGeom prst="rect">
            <a:avLst/>
          </a:prstGeom>
        </p:spPr>
      </p:pic>
    </p:spTree>
    <p:extLst>
      <p:ext uri="{BB962C8B-B14F-4D97-AF65-F5344CB8AC3E}">
        <p14:creationId xmlns:p14="http://schemas.microsoft.com/office/powerpoint/2010/main" val="2701092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Challenges to Increased Recovery </a:t>
            </a:r>
            <a:endParaRPr lang="en-US" dirty="0"/>
          </a:p>
        </p:txBody>
      </p:sp>
      <p:sp>
        <p:nvSpPr>
          <p:cNvPr id="4" name="Slide Number Placeholder 3"/>
          <p:cNvSpPr>
            <a:spLocks noGrp="1"/>
          </p:cNvSpPr>
          <p:nvPr>
            <p:ph type="sldNum" sz="quarter" idx="12"/>
          </p:nvPr>
        </p:nvSpPr>
        <p:spPr/>
        <p:txBody>
          <a:bodyPr/>
          <a:lstStyle/>
          <a:p>
            <a:fld id="{BDF4D06D-A7F8-4C37-AD89-6AFB69DBCEEC}" type="slidenum">
              <a:rPr lang="en-US" smtClean="0"/>
              <a:pPr/>
              <a:t>22</a:t>
            </a:fld>
            <a:endParaRPr lang="en-US" dirty="0"/>
          </a:p>
        </p:txBody>
      </p:sp>
      <p:sp>
        <p:nvSpPr>
          <p:cNvPr id="2" name="Rectangle 1"/>
          <p:cNvSpPr/>
          <p:nvPr/>
        </p:nvSpPr>
        <p:spPr>
          <a:xfrm>
            <a:off x="457200" y="1575582"/>
            <a:ext cx="8126361" cy="3031599"/>
          </a:xfrm>
          <a:prstGeom prst="rect">
            <a:avLst/>
          </a:prstGeom>
        </p:spPr>
        <p:txBody>
          <a:bodyPr wrap="square">
            <a:spAutoFit/>
          </a:bodyPr>
          <a:lstStyle/>
          <a:p>
            <a:pPr marL="457200" indent="-285750" fontAlgn="auto">
              <a:spcBef>
                <a:spcPts val="0"/>
              </a:spcBef>
              <a:spcAft>
                <a:spcPts val="600"/>
              </a:spcAft>
              <a:buFont typeface="Arial" pitchFamily="34" charset="0"/>
              <a:buChar char="•"/>
              <a:defRPr/>
            </a:pPr>
            <a:r>
              <a:rPr lang="en-US" sz="2400" dirty="0" smtClean="0">
                <a:solidFill>
                  <a:srgbClr val="BFBFBF"/>
                </a:solidFill>
              </a:rPr>
              <a:t>Recovery and waste management programs operate within a broad array of geographic, political, economic, and cultural influences.  </a:t>
            </a:r>
            <a:r>
              <a:rPr lang="en-US" sz="2400" dirty="0" smtClean="0"/>
              <a:t/>
            </a:r>
            <a:br>
              <a:rPr lang="en-US" sz="2400" dirty="0" smtClean="0"/>
            </a:br>
            <a:endParaRPr lang="en-US" sz="2400" dirty="0" smtClean="0"/>
          </a:p>
          <a:p>
            <a:pPr marL="457200" indent="-285750" fontAlgn="auto">
              <a:spcBef>
                <a:spcPts val="0"/>
              </a:spcBef>
              <a:spcAft>
                <a:spcPts val="600"/>
              </a:spcAft>
              <a:buFont typeface="Arial" pitchFamily="34" charset="0"/>
              <a:buChar char="•"/>
              <a:defRPr/>
            </a:pPr>
            <a:r>
              <a:rPr lang="en-US" sz="2400" dirty="0" smtClean="0"/>
              <a:t>Additionally, most governments employ multiple approaches to waste management. Studies of singular programs fail to consider this complexity.</a:t>
            </a:r>
            <a:br>
              <a:rPr lang="en-US" sz="2400" dirty="0" smtClean="0"/>
            </a:br>
            <a:endParaRPr lang="en-US" dirty="0" smtClean="0"/>
          </a:p>
        </p:txBody>
      </p:sp>
      <p:pic>
        <p:nvPicPr>
          <p:cNvPr id="6" name="Picture 5" descr="Truck.jpg"/>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2297305" y="1809750"/>
            <a:ext cx="4876800" cy="3657600"/>
          </a:xfrm>
          <a:prstGeom prst="rect">
            <a:avLst/>
          </a:prstGeom>
        </p:spPr>
      </p:pic>
    </p:spTree>
    <p:extLst>
      <p:ext uri="{BB962C8B-B14F-4D97-AF65-F5344CB8AC3E}">
        <p14:creationId xmlns:p14="http://schemas.microsoft.com/office/powerpoint/2010/main" val="2701092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Challenges to Increased Recovery </a:t>
            </a:r>
            <a:endParaRPr lang="en-US" dirty="0"/>
          </a:p>
        </p:txBody>
      </p:sp>
      <p:sp>
        <p:nvSpPr>
          <p:cNvPr id="4" name="Slide Number Placeholder 3"/>
          <p:cNvSpPr>
            <a:spLocks noGrp="1"/>
          </p:cNvSpPr>
          <p:nvPr>
            <p:ph type="sldNum" sz="quarter" idx="12"/>
          </p:nvPr>
        </p:nvSpPr>
        <p:spPr/>
        <p:txBody>
          <a:bodyPr/>
          <a:lstStyle/>
          <a:p>
            <a:fld id="{BDF4D06D-A7F8-4C37-AD89-6AFB69DBCEEC}" type="slidenum">
              <a:rPr lang="en-US" smtClean="0"/>
              <a:pPr/>
              <a:t>23</a:t>
            </a:fld>
            <a:endParaRPr lang="en-US" dirty="0"/>
          </a:p>
        </p:txBody>
      </p:sp>
      <p:sp>
        <p:nvSpPr>
          <p:cNvPr id="2" name="Rectangle 1"/>
          <p:cNvSpPr/>
          <p:nvPr/>
        </p:nvSpPr>
        <p:spPr>
          <a:xfrm>
            <a:off x="457200" y="1575582"/>
            <a:ext cx="8126361" cy="4293483"/>
          </a:xfrm>
          <a:prstGeom prst="rect">
            <a:avLst/>
          </a:prstGeom>
        </p:spPr>
        <p:txBody>
          <a:bodyPr wrap="square">
            <a:spAutoFit/>
          </a:bodyPr>
          <a:lstStyle/>
          <a:p>
            <a:pPr marL="457200" indent="-285750" fontAlgn="auto">
              <a:spcBef>
                <a:spcPts val="0"/>
              </a:spcBef>
              <a:spcAft>
                <a:spcPts val="600"/>
              </a:spcAft>
              <a:buFont typeface="Arial" pitchFamily="34" charset="0"/>
              <a:buChar char="•"/>
              <a:defRPr/>
            </a:pPr>
            <a:r>
              <a:rPr lang="en-US" sz="2400" dirty="0" smtClean="0">
                <a:solidFill>
                  <a:srgbClr val="BFBFBF"/>
                </a:solidFill>
              </a:rPr>
              <a:t>Recovery and waste management programs operate within a broad array of geographic, political, economic, and cultural influences.  </a:t>
            </a:r>
            <a:br>
              <a:rPr lang="en-US" sz="2400" dirty="0" smtClean="0">
                <a:solidFill>
                  <a:srgbClr val="BFBFBF"/>
                </a:solidFill>
              </a:rPr>
            </a:br>
            <a:endParaRPr lang="en-US" sz="2400" dirty="0" smtClean="0">
              <a:solidFill>
                <a:srgbClr val="BFBFBF"/>
              </a:solidFill>
            </a:endParaRPr>
          </a:p>
          <a:p>
            <a:pPr marL="457200" indent="-285750" fontAlgn="auto">
              <a:spcBef>
                <a:spcPts val="0"/>
              </a:spcBef>
              <a:spcAft>
                <a:spcPts val="600"/>
              </a:spcAft>
              <a:buFont typeface="Arial" pitchFamily="34" charset="0"/>
              <a:buChar char="•"/>
              <a:defRPr/>
            </a:pPr>
            <a:r>
              <a:rPr lang="en-US" sz="2400" dirty="0" smtClean="0">
                <a:solidFill>
                  <a:srgbClr val="BFBFBF"/>
                </a:solidFill>
              </a:rPr>
              <a:t>Additionally, most governments employ multiple approaches to waste management. Studies of singular programs fail to consider this complexity.</a:t>
            </a:r>
            <a:r>
              <a:rPr lang="en-US" sz="2400" dirty="0" smtClean="0"/>
              <a:t/>
            </a:r>
            <a:br>
              <a:rPr lang="en-US" sz="2400" dirty="0" smtClean="0"/>
            </a:br>
            <a:endParaRPr lang="en-US" sz="2400" dirty="0" smtClean="0"/>
          </a:p>
          <a:p>
            <a:pPr marL="457200" indent="-285750">
              <a:spcAft>
                <a:spcPts val="600"/>
              </a:spcAft>
              <a:buFont typeface="Arial" pitchFamily="34" charset="0"/>
              <a:buChar char="•"/>
              <a:defRPr/>
            </a:pPr>
            <a:r>
              <a:rPr lang="en-US" sz="2400" dirty="0" smtClean="0"/>
              <a:t>These differences make it difficult to compare and project program costs, efficiencies, and results.</a:t>
            </a:r>
          </a:p>
          <a:p>
            <a:pPr marL="457200" indent="-285750">
              <a:spcAft>
                <a:spcPts val="600"/>
              </a:spcAft>
              <a:buFont typeface="Arial" pitchFamily="34" charset="0"/>
              <a:buChar char="•"/>
              <a:defRPr/>
            </a:pPr>
            <a:endParaRPr lang="en-US" dirty="0" smtClean="0"/>
          </a:p>
        </p:txBody>
      </p:sp>
      <p:pic>
        <p:nvPicPr>
          <p:cNvPr id="6" name="Picture 5" descr="Truck.jpg"/>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2297305" y="1809750"/>
            <a:ext cx="4876800" cy="3657600"/>
          </a:xfrm>
          <a:prstGeom prst="rect">
            <a:avLst/>
          </a:prstGeom>
        </p:spPr>
      </p:pic>
    </p:spTree>
    <p:extLst>
      <p:ext uri="{BB962C8B-B14F-4D97-AF65-F5344CB8AC3E}">
        <p14:creationId xmlns:p14="http://schemas.microsoft.com/office/powerpoint/2010/main" val="2701092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478247"/>
            <a:ext cx="8475785" cy="865191"/>
          </a:xfrm>
        </p:spPr>
        <p:txBody>
          <a:bodyPr/>
          <a:lstStyle/>
          <a:p>
            <a:r>
              <a:rPr lang="en-US" dirty="0" smtClean="0"/>
              <a:t>Common Waste Reduction Strategies</a:t>
            </a:r>
            <a:endParaRPr lang="en-US" dirty="0"/>
          </a:p>
        </p:txBody>
      </p:sp>
      <p:sp>
        <p:nvSpPr>
          <p:cNvPr id="3" name="Slide Number Placeholder 2"/>
          <p:cNvSpPr>
            <a:spLocks noGrp="1"/>
          </p:cNvSpPr>
          <p:nvPr>
            <p:ph type="sldNum" sz="quarter" idx="12"/>
          </p:nvPr>
        </p:nvSpPr>
        <p:spPr/>
        <p:txBody>
          <a:bodyPr/>
          <a:lstStyle/>
          <a:p>
            <a:fld id="{BDF4D06D-A7F8-4C37-AD89-6AFB69DBCEEC}" type="slidenum">
              <a:rPr lang="en-US" smtClean="0"/>
              <a:pPr/>
              <a:t>24</a:t>
            </a:fld>
            <a:endParaRPr lang="en-US" dirty="0"/>
          </a:p>
        </p:txBody>
      </p:sp>
      <p:sp>
        <p:nvSpPr>
          <p:cNvPr id="5" name="TextBox 4"/>
          <p:cNvSpPr txBox="1"/>
          <p:nvPr/>
        </p:nvSpPr>
        <p:spPr>
          <a:xfrm>
            <a:off x="492369" y="1688123"/>
            <a:ext cx="8398413" cy="4816703"/>
          </a:xfrm>
          <a:prstGeom prst="rect">
            <a:avLst/>
          </a:prstGeom>
          <a:noFill/>
        </p:spPr>
        <p:txBody>
          <a:bodyPr wrap="square" rtlCol="0">
            <a:spAutoFit/>
          </a:bodyPr>
          <a:lstStyle/>
          <a:p>
            <a:r>
              <a:rPr lang="en-US" sz="2800" dirty="0" smtClean="0"/>
              <a:t>The following strategies appeared most frequently within our analysis of packaging waste:</a:t>
            </a:r>
          </a:p>
          <a:p>
            <a:endParaRPr lang="en-US" sz="2000" dirty="0" smtClean="0"/>
          </a:p>
          <a:p>
            <a:pPr marL="285750" indent="-285750">
              <a:buFontTx/>
              <a:buChar char="-"/>
            </a:pPr>
            <a:endParaRPr lang="en-US" sz="800" dirty="0" smtClean="0"/>
          </a:p>
          <a:p>
            <a:pPr marL="742950" lvl="1" indent="-285750">
              <a:buFont typeface="Arial" pitchFamily="34" charset="0"/>
              <a:buChar char="•"/>
            </a:pPr>
            <a:r>
              <a:rPr lang="en-US" sz="2400" dirty="0" smtClean="0"/>
              <a:t>Disposal Bans</a:t>
            </a:r>
          </a:p>
          <a:p>
            <a:pPr marL="742950" lvl="1" indent="-285750">
              <a:buFont typeface="Arial" pitchFamily="34" charset="0"/>
              <a:buChar char="•"/>
            </a:pPr>
            <a:r>
              <a:rPr lang="en-US" sz="2400" dirty="0" smtClean="0"/>
              <a:t>Mandatory Recycling</a:t>
            </a:r>
          </a:p>
          <a:p>
            <a:pPr marL="742950" lvl="1" indent="-285750">
              <a:buFont typeface="Arial" pitchFamily="34" charset="0"/>
              <a:buChar char="•"/>
            </a:pPr>
            <a:r>
              <a:rPr lang="en-US" sz="2400" dirty="0" smtClean="0"/>
              <a:t>Unit Based Pricing / Pay-As-You-Throw</a:t>
            </a:r>
          </a:p>
          <a:p>
            <a:pPr marL="742950" lvl="1" indent="-285750">
              <a:buFont typeface="Arial" pitchFamily="34" charset="0"/>
              <a:buChar char="•"/>
            </a:pPr>
            <a:r>
              <a:rPr lang="en-US" sz="2400" dirty="0" smtClean="0"/>
              <a:t>Advance Disposal / Recycling Fees</a:t>
            </a:r>
          </a:p>
          <a:p>
            <a:pPr marL="742950" lvl="1" indent="-285750">
              <a:buFont typeface="Arial" pitchFamily="34" charset="0"/>
              <a:buChar char="•"/>
            </a:pPr>
            <a:r>
              <a:rPr lang="en-US" sz="2400" dirty="0" smtClean="0"/>
              <a:t>Container Deposits / Bottle Bills</a:t>
            </a:r>
          </a:p>
          <a:p>
            <a:pPr marL="742950" lvl="1" indent="-285750">
              <a:buFont typeface="Arial" pitchFamily="34" charset="0"/>
              <a:buChar char="•"/>
            </a:pPr>
            <a:r>
              <a:rPr lang="en-US" sz="2400" dirty="0" smtClean="0"/>
              <a:t>Landfill Taxes / Surcharges</a:t>
            </a:r>
          </a:p>
          <a:p>
            <a:pPr marL="742950" lvl="1" indent="-285750">
              <a:buFont typeface="Arial" pitchFamily="34" charset="0"/>
              <a:buChar char="•"/>
            </a:pPr>
            <a:r>
              <a:rPr lang="en-US" sz="2400" dirty="0" smtClean="0"/>
              <a:t>Extended </a:t>
            </a:r>
            <a:r>
              <a:rPr lang="en-US" sz="2400" dirty="0"/>
              <a:t>Producer Responsibility </a:t>
            </a:r>
          </a:p>
          <a:p>
            <a:pPr marL="742950" lvl="1" indent="-285750">
              <a:buFont typeface="Arial" pitchFamily="34" charset="0"/>
              <a:buChar char="•"/>
            </a:pPr>
            <a:endParaRPr lang="en-US" sz="1000" dirty="0" smtClean="0"/>
          </a:p>
          <a:p>
            <a:pPr marL="742950" lvl="1" indent="-285750">
              <a:buFont typeface="Arial" pitchFamily="34" charset="0"/>
              <a:buChar char="•"/>
            </a:pPr>
            <a:endParaRPr lang="en-US" sz="1000" dirty="0" smtClean="0"/>
          </a:p>
          <a:p>
            <a:pPr marL="285750" indent="-285750">
              <a:buFontTx/>
              <a:buChar char="-"/>
            </a:pPr>
            <a:endParaRPr lang="en-US" sz="500" dirty="0" smtClean="0"/>
          </a:p>
          <a:p>
            <a:pPr marL="285750" indent="-285750">
              <a:buFontTx/>
              <a:buChar char="-"/>
            </a:pPr>
            <a:endParaRPr lang="en-US" sz="1000" dirty="0" smtClean="0"/>
          </a:p>
          <a:p>
            <a:pPr marL="285750" indent="-285750">
              <a:buFontTx/>
              <a:buChar char="-"/>
            </a:pPr>
            <a:endParaRPr lang="en-US" sz="500" dirty="0" smtClean="0"/>
          </a:p>
          <a:p>
            <a:pPr marL="285750" indent="-285750">
              <a:buFontTx/>
              <a:buChar char="-"/>
            </a:pPr>
            <a:endParaRPr lang="en-US" sz="500" dirty="0" smtClean="0"/>
          </a:p>
          <a:p>
            <a:pPr marL="285750" indent="-285750">
              <a:buFontTx/>
              <a:buChar char="-"/>
            </a:pPr>
            <a:endParaRPr lang="en-US" sz="500" dirty="0" smtClean="0"/>
          </a:p>
          <a:p>
            <a:pPr marL="285750" indent="-285750">
              <a:buFontTx/>
              <a:buChar char="-"/>
            </a:pPr>
            <a:endParaRPr lang="en-US" sz="500" dirty="0" smtClean="0"/>
          </a:p>
        </p:txBody>
      </p:sp>
    </p:spTree>
    <p:extLst>
      <p:ext uri="{BB962C8B-B14F-4D97-AF65-F5344CB8AC3E}">
        <p14:creationId xmlns:p14="http://schemas.microsoft.com/office/powerpoint/2010/main" val="1194357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4120"/>
            <a:ext cx="8517988" cy="553791"/>
          </a:xfrm>
        </p:spPr>
        <p:txBody>
          <a:bodyPr>
            <a:normAutofit fontScale="90000"/>
          </a:bodyPr>
          <a:lstStyle/>
          <a:p>
            <a:r>
              <a:rPr lang="en-US" dirty="0" smtClean="0"/>
              <a:t>Overarching Report Findings / Recommendations</a:t>
            </a:r>
            <a:endParaRPr lang="en-US" dirty="0"/>
          </a:p>
        </p:txBody>
      </p:sp>
      <p:sp>
        <p:nvSpPr>
          <p:cNvPr id="3" name="Slide Number Placeholder 2"/>
          <p:cNvSpPr>
            <a:spLocks noGrp="1"/>
          </p:cNvSpPr>
          <p:nvPr>
            <p:ph type="sldNum" sz="quarter" idx="12"/>
          </p:nvPr>
        </p:nvSpPr>
        <p:spPr/>
        <p:txBody>
          <a:bodyPr/>
          <a:lstStyle/>
          <a:p>
            <a:fld id="{BDF4D06D-A7F8-4C37-AD89-6AFB69DBCEEC}" type="slidenum">
              <a:rPr lang="en-US" smtClean="0"/>
              <a:pPr/>
              <a:t>25</a:t>
            </a:fld>
            <a:endParaRPr lang="en-US" dirty="0"/>
          </a:p>
        </p:txBody>
      </p:sp>
      <p:sp>
        <p:nvSpPr>
          <p:cNvPr id="7" name="TextBox 6"/>
          <p:cNvSpPr txBox="1"/>
          <p:nvPr/>
        </p:nvSpPr>
        <p:spPr>
          <a:xfrm>
            <a:off x="457200" y="1722888"/>
            <a:ext cx="8053754" cy="2400657"/>
          </a:xfrm>
          <a:prstGeom prst="rect">
            <a:avLst/>
          </a:prstGeom>
          <a:noFill/>
        </p:spPr>
        <p:txBody>
          <a:bodyPr wrap="square" rtlCol="0">
            <a:spAutoFit/>
          </a:bodyPr>
          <a:lstStyle/>
          <a:p>
            <a:pPr marL="285750" indent="-285750">
              <a:buFont typeface="Arial" pitchFamily="34" charset="0"/>
              <a:buChar char="•"/>
            </a:pPr>
            <a:r>
              <a:rPr lang="en-US" sz="2400" dirty="0" smtClean="0"/>
              <a:t>No single program was found to achieve all goals:</a:t>
            </a:r>
          </a:p>
          <a:p>
            <a:pPr marL="742950" lvl="1" indent="-285750">
              <a:buFont typeface="Calibri" pitchFamily="34" charset="0"/>
              <a:buChar char="-"/>
            </a:pPr>
            <a:r>
              <a:rPr lang="en-US" sz="2400" dirty="0" smtClean="0"/>
              <a:t>Sustainable financing</a:t>
            </a:r>
          </a:p>
          <a:p>
            <a:pPr marL="742950" lvl="1" indent="-285750">
              <a:buFont typeface="Calibri" pitchFamily="34" charset="0"/>
              <a:buChar char="-"/>
            </a:pPr>
            <a:r>
              <a:rPr lang="en-US" sz="2400" dirty="0" smtClean="0"/>
              <a:t>Increased recovery, especially for hard to recycle packaging</a:t>
            </a:r>
          </a:p>
          <a:p>
            <a:pPr marL="742950" lvl="1" indent="-285750">
              <a:buFont typeface="Calibri" pitchFamily="34" charset="0"/>
              <a:buChar char="-"/>
            </a:pPr>
            <a:r>
              <a:rPr lang="en-US" sz="2400" dirty="0" smtClean="0"/>
              <a:t>Stakeholder awareness and participation</a:t>
            </a:r>
          </a:p>
          <a:p>
            <a:pPr marL="285750" indent="-285750">
              <a:buFont typeface="Arial" pitchFamily="34" charset="0"/>
              <a:buChar char="•"/>
            </a:pPr>
            <a:endParaRPr lang="en-US" sz="2000" dirty="0" smtClean="0"/>
          </a:p>
          <a:p>
            <a:pPr marL="285750" indent="-285750"/>
            <a:endParaRPr lang="en-US" sz="1000" dirty="0" smtClean="0"/>
          </a:p>
        </p:txBody>
      </p:sp>
      <p:pic>
        <p:nvPicPr>
          <p:cNvPr id="8" name="Picture 7" descr="Recyclables.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9108" y="4638522"/>
            <a:ext cx="2926080" cy="1516685"/>
          </a:xfrm>
          <a:prstGeom prst="rect">
            <a:avLst/>
          </a:prstGeom>
        </p:spPr>
      </p:pic>
    </p:spTree>
    <p:extLst>
      <p:ext uri="{BB962C8B-B14F-4D97-AF65-F5344CB8AC3E}">
        <p14:creationId xmlns:p14="http://schemas.microsoft.com/office/powerpoint/2010/main" val="1920569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4120"/>
            <a:ext cx="8517988" cy="553791"/>
          </a:xfrm>
        </p:spPr>
        <p:txBody>
          <a:bodyPr>
            <a:normAutofit fontScale="90000"/>
          </a:bodyPr>
          <a:lstStyle/>
          <a:p>
            <a:r>
              <a:rPr lang="en-US" dirty="0" smtClean="0"/>
              <a:t>Overarching Report Findings / Recommendations</a:t>
            </a:r>
            <a:endParaRPr lang="en-US" dirty="0"/>
          </a:p>
        </p:txBody>
      </p:sp>
      <p:sp>
        <p:nvSpPr>
          <p:cNvPr id="3" name="Slide Number Placeholder 2"/>
          <p:cNvSpPr>
            <a:spLocks noGrp="1"/>
          </p:cNvSpPr>
          <p:nvPr>
            <p:ph type="sldNum" sz="quarter" idx="12"/>
          </p:nvPr>
        </p:nvSpPr>
        <p:spPr/>
        <p:txBody>
          <a:bodyPr/>
          <a:lstStyle/>
          <a:p>
            <a:fld id="{BDF4D06D-A7F8-4C37-AD89-6AFB69DBCEEC}" type="slidenum">
              <a:rPr lang="en-US" smtClean="0"/>
              <a:pPr/>
              <a:t>26</a:t>
            </a:fld>
            <a:endParaRPr lang="en-US" dirty="0"/>
          </a:p>
        </p:txBody>
      </p:sp>
      <p:sp>
        <p:nvSpPr>
          <p:cNvPr id="7" name="TextBox 6"/>
          <p:cNvSpPr txBox="1"/>
          <p:nvPr/>
        </p:nvSpPr>
        <p:spPr>
          <a:xfrm>
            <a:off x="633046" y="1464657"/>
            <a:ext cx="8053754" cy="3508653"/>
          </a:xfrm>
          <a:prstGeom prst="rect">
            <a:avLst/>
          </a:prstGeom>
          <a:noFill/>
        </p:spPr>
        <p:txBody>
          <a:bodyPr wrap="square" rtlCol="0">
            <a:spAutoFit/>
          </a:bodyPr>
          <a:lstStyle/>
          <a:p>
            <a:pPr marL="285750" indent="-285750">
              <a:buFont typeface="Arial" pitchFamily="34" charset="0"/>
              <a:buChar char="•"/>
            </a:pPr>
            <a:r>
              <a:rPr lang="en-US" sz="2400" dirty="0" smtClean="0">
                <a:solidFill>
                  <a:srgbClr val="BFBFBF"/>
                </a:solidFill>
              </a:rPr>
              <a:t>No single program was found to achieve all goals:</a:t>
            </a:r>
          </a:p>
          <a:p>
            <a:pPr marL="742950" lvl="1" indent="-285750">
              <a:buFont typeface="Calibri" pitchFamily="34" charset="0"/>
              <a:buChar char="-"/>
            </a:pPr>
            <a:r>
              <a:rPr lang="en-US" sz="2400" dirty="0" smtClean="0">
                <a:solidFill>
                  <a:srgbClr val="BFBFBF"/>
                </a:solidFill>
              </a:rPr>
              <a:t>Sustainable financing</a:t>
            </a:r>
          </a:p>
          <a:p>
            <a:pPr marL="742950" lvl="1" indent="-285750">
              <a:buFont typeface="Calibri" pitchFamily="34" charset="0"/>
              <a:buChar char="-"/>
            </a:pPr>
            <a:r>
              <a:rPr lang="en-US" sz="2400" dirty="0" smtClean="0">
                <a:solidFill>
                  <a:srgbClr val="BFBFBF"/>
                </a:solidFill>
              </a:rPr>
              <a:t>Increased recovery, especially for hard to recycle packaging</a:t>
            </a:r>
          </a:p>
          <a:p>
            <a:pPr marL="742950" lvl="1" indent="-285750">
              <a:buFont typeface="Calibri" pitchFamily="34" charset="0"/>
              <a:buChar char="-"/>
            </a:pPr>
            <a:r>
              <a:rPr lang="en-US" sz="2400" dirty="0" smtClean="0">
                <a:solidFill>
                  <a:srgbClr val="BFBFBF"/>
                </a:solidFill>
              </a:rPr>
              <a:t>Stakeholder awareness and participation</a:t>
            </a:r>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Proper planning, education, outreach and incentives for participation are key elements of any successful program.</a:t>
            </a:r>
          </a:p>
          <a:p>
            <a:endParaRPr lang="en-US" sz="2000" dirty="0" smtClean="0"/>
          </a:p>
          <a:p>
            <a:pPr marL="285750" indent="-285750"/>
            <a:endParaRPr lang="en-US" sz="1000" dirty="0" smtClean="0"/>
          </a:p>
        </p:txBody>
      </p:sp>
      <p:pic>
        <p:nvPicPr>
          <p:cNvPr id="8" name="Picture 7" descr="Recyclables.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9108" y="4638522"/>
            <a:ext cx="2926080" cy="1516685"/>
          </a:xfrm>
          <a:prstGeom prst="rect">
            <a:avLst/>
          </a:prstGeom>
        </p:spPr>
      </p:pic>
    </p:spTree>
    <p:extLst>
      <p:ext uri="{BB962C8B-B14F-4D97-AF65-F5344CB8AC3E}">
        <p14:creationId xmlns:p14="http://schemas.microsoft.com/office/powerpoint/2010/main" val="1920569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4120"/>
            <a:ext cx="8517988" cy="553791"/>
          </a:xfrm>
        </p:spPr>
        <p:txBody>
          <a:bodyPr>
            <a:normAutofit fontScale="90000"/>
          </a:bodyPr>
          <a:lstStyle/>
          <a:p>
            <a:r>
              <a:rPr lang="en-US" dirty="0" smtClean="0"/>
              <a:t>Overarching Report Findings / Recommendations</a:t>
            </a:r>
            <a:endParaRPr lang="en-US" dirty="0"/>
          </a:p>
        </p:txBody>
      </p:sp>
      <p:sp>
        <p:nvSpPr>
          <p:cNvPr id="3" name="Slide Number Placeholder 2"/>
          <p:cNvSpPr>
            <a:spLocks noGrp="1"/>
          </p:cNvSpPr>
          <p:nvPr>
            <p:ph type="sldNum" sz="quarter" idx="12"/>
          </p:nvPr>
        </p:nvSpPr>
        <p:spPr/>
        <p:txBody>
          <a:bodyPr/>
          <a:lstStyle/>
          <a:p>
            <a:fld id="{BDF4D06D-A7F8-4C37-AD89-6AFB69DBCEEC}" type="slidenum">
              <a:rPr lang="en-US" smtClean="0"/>
              <a:pPr/>
              <a:t>27</a:t>
            </a:fld>
            <a:endParaRPr lang="en-US" dirty="0"/>
          </a:p>
        </p:txBody>
      </p:sp>
      <p:sp>
        <p:nvSpPr>
          <p:cNvPr id="7" name="TextBox 6"/>
          <p:cNvSpPr txBox="1"/>
          <p:nvPr/>
        </p:nvSpPr>
        <p:spPr>
          <a:xfrm>
            <a:off x="633046" y="1464657"/>
            <a:ext cx="8053754" cy="3631763"/>
          </a:xfrm>
          <a:prstGeom prst="rect">
            <a:avLst/>
          </a:prstGeom>
          <a:noFill/>
        </p:spPr>
        <p:txBody>
          <a:bodyPr wrap="square" rtlCol="0">
            <a:spAutoFit/>
          </a:bodyPr>
          <a:lstStyle/>
          <a:p>
            <a:pPr marL="285750" indent="-285750">
              <a:buFont typeface="Arial" pitchFamily="34" charset="0"/>
              <a:buChar char="•"/>
            </a:pPr>
            <a:r>
              <a:rPr lang="en-US" sz="2000" dirty="0" smtClean="0">
                <a:solidFill>
                  <a:srgbClr val="BFBFBF"/>
                </a:solidFill>
              </a:rPr>
              <a:t>No single program was found to achieve all goals:</a:t>
            </a:r>
          </a:p>
          <a:p>
            <a:pPr marL="742950" lvl="1" indent="-285750">
              <a:buFont typeface="Calibri" pitchFamily="34" charset="0"/>
              <a:buChar char="-"/>
            </a:pPr>
            <a:r>
              <a:rPr lang="en-US" sz="2000" dirty="0" smtClean="0">
                <a:solidFill>
                  <a:srgbClr val="BFBFBF"/>
                </a:solidFill>
              </a:rPr>
              <a:t>Sustainable financing</a:t>
            </a:r>
          </a:p>
          <a:p>
            <a:pPr marL="742950" lvl="1" indent="-285750">
              <a:buFont typeface="Calibri" pitchFamily="34" charset="0"/>
              <a:buChar char="-"/>
            </a:pPr>
            <a:r>
              <a:rPr lang="en-US" sz="2000" dirty="0" smtClean="0">
                <a:solidFill>
                  <a:srgbClr val="BFBFBF"/>
                </a:solidFill>
              </a:rPr>
              <a:t>Increased recovery, especially for hard to recycle packaging</a:t>
            </a:r>
          </a:p>
          <a:p>
            <a:pPr marL="742950" lvl="1" indent="-285750">
              <a:buFont typeface="Calibri" pitchFamily="34" charset="0"/>
              <a:buChar char="-"/>
            </a:pPr>
            <a:r>
              <a:rPr lang="en-US" sz="2000" dirty="0" smtClean="0">
                <a:solidFill>
                  <a:srgbClr val="BFBFBF"/>
                </a:solidFill>
              </a:rPr>
              <a:t>Stakeholder awareness and participation</a:t>
            </a:r>
          </a:p>
          <a:p>
            <a:pPr marL="285750" indent="-285750">
              <a:buFont typeface="Arial" pitchFamily="34" charset="0"/>
              <a:buChar char="•"/>
            </a:pPr>
            <a:endParaRPr lang="en-US" sz="2000" dirty="0" smtClean="0">
              <a:solidFill>
                <a:srgbClr val="BFBFBF"/>
              </a:solidFill>
            </a:endParaRPr>
          </a:p>
          <a:p>
            <a:pPr marL="285750" indent="-285750">
              <a:buFont typeface="Arial" pitchFamily="34" charset="0"/>
              <a:buChar char="•"/>
            </a:pPr>
            <a:r>
              <a:rPr lang="en-US" sz="2000" dirty="0" smtClean="0">
                <a:solidFill>
                  <a:srgbClr val="BFBFBF"/>
                </a:solidFill>
              </a:rPr>
              <a:t>Proper planning, education, outreach and incentives for participation are key elements of any successful program.</a:t>
            </a:r>
          </a:p>
          <a:p>
            <a:endParaRPr lang="en-US" sz="2000" dirty="0" smtClean="0"/>
          </a:p>
          <a:p>
            <a:pPr marL="285750" indent="-285750">
              <a:buFont typeface="Arial" pitchFamily="34" charset="0"/>
              <a:buChar char="•"/>
            </a:pPr>
            <a:r>
              <a:rPr lang="en-US" sz="2000" dirty="0" smtClean="0"/>
              <a:t>States and municipalities should not consider recovery strategies in isolation either within or across jurisdictions.</a:t>
            </a:r>
          </a:p>
          <a:p>
            <a:pPr marL="285750" indent="-285750"/>
            <a:endParaRPr lang="en-US" sz="2000" dirty="0" smtClean="0"/>
          </a:p>
          <a:p>
            <a:pPr marL="285750" indent="-285750"/>
            <a:endParaRPr lang="en-US" sz="1000" dirty="0" smtClean="0"/>
          </a:p>
        </p:txBody>
      </p:sp>
      <p:pic>
        <p:nvPicPr>
          <p:cNvPr id="8" name="Picture 7" descr="Recyclables.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9108" y="4638522"/>
            <a:ext cx="2926080" cy="1516685"/>
          </a:xfrm>
          <a:prstGeom prst="rect">
            <a:avLst/>
          </a:prstGeom>
        </p:spPr>
      </p:pic>
    </p:spTree>
    <p:extLst>
      <p:ext uri="{BB962C8B-B14F-4D97-AF65-F5344CB8AC3E}">
        <p14:creationId xmlns:p14="http://schemas.microsoft.com/office/powerpoint/2010/main" val="1920569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4120"/>
            <a:ext cx="8517988" cy="553791"/>
          </a:xfrm>
        </p:spPr>
        <p:txBody>
          <a:bodyPr>
            <a:normAutofit fontScale="90000"/>
          </a:bodyPr>
          <a:lstStyle/>
          <a:p>
            <a:r>
              <a:rPr lang="en-US" dirty="0" smtClean="0"/>
              <a:t>Overarching Report Findings / Recommendations</a:t>
            </a:r>
            <a:endParaRPr lang="en-US" dirty="0"/>
          </a:p>
        </p:txBody>
      </p:sp>
      <p:sp>
        <p:nvSpPr>
          <p:cNvPr id="3" name="Slide Number Placeholder 2"/>
          <p:cNvSpPr>
            <a:spLocks noGrp="1"/>
          </p:cNvSpPr>
          <p:nvPr>
            <p:ph type="sldNum" sz="quarter" idx="12"/>
          </p:nvPr>
        </p:nvSpPr>
        <p:spPr/>
        <p:txBody>
          <a:bodyPr/>
          <a:lstStyle/>
          <a:p>
            <a:fld id="{BDF4D06D-A7F8-4C37-AD89-6AFB69DBCEEC}" type="slidenum">
              <a:rPr lang="en-US" smtClean="0"/>
              <a:pPr/>
              <a:t>28</a:t>
            </a:fld>
            <a:endParaRPr lang="en-US" dirty="0"/>
          </a:p>
        </p:txBody>
      </p:sp>
      <p:sp>
        <p:nvSpPr>
          <p:cNvPr id="7" name="TextBox 6"/>
          <p:cNvSpPr txBox="1"/>
          <p:nvPr/>
        </p:nvSpPr>
        <p:spPr>
          <a:xfrm>
            <a:off x="633046" y="1464657"/>
            <a:ext cx="8053754" cy="4555093"/>
          </a:xfrm>
          <a:prstGeom prst="rect">
            <a:avLst/>
          </a:prstGeom>
          <a:noFill/>
        </p:spPr>
        <p:txBody>
          <a:bodyPr wrap="square" rtlCol="0">
            <a:spAutoFit/>
          </a:bodyPr>
          <a:lstStyle/>
          <a:p>
            <a:pPr marL="285750" indent="-285750">
              <a:buFont typeface="Arial" pitchFamily="34" charset="0"/>
              <a:buChar char="•"/>
            </a:pPr>
            <a:r>
              <a:rPr lang="en-US" sz="2000" dirty="0" smtClean="0">
                <a:solidFill>
                  <a:srgbClr val="BFBFBF"/>
                </a:solidFill>
              </a:rPr>
              <a:t>No single program was found to achieve all goals:</a:t>
            </a:r>
          </a:p>
          <a:p>
            <a:pPr marL="742950" lvl="1" indent="-285750">
              <a:buFont typeface="Calibri" pitchFamily="34" charset="0"/>
              <a:buChar char="-"/>
            </a:pPr>
            <a:r>
              <a:rPr lang="en-US" sz="2000" dirty="0" smtClean="0">
                <a:solidFill>
                  <a:srgbClr val="BFBFBF"/>
                </a:solidFill>
              </a:rPr>
              <a:t>Sustainable financing</a:t>
            </a:r>
          </a:p>
          <a:p>
            <a:pPr marL="742950" lvl="1" indent="-285750">
              <a:buFont typeface="Calibri" pitchFamily="34" charset="0"/>
              <a:buChar char="-"/>
            </a:pPr>
            <a:r>
              <a:rPr lang="en-US" sz="2000" dirty="0" smtClean="0">
                <a:solidFill>
                  <a:srgbClr val="BFBFBF"/>
                </a:solidFill>
              </a:rPr>
              <a:t>Increased recovery, especially for hard to recycle packaging</a:t>
            </a:r>
          </a:p>
          <a:p>
            <a:pPr marL="742950" lvl="1" indent="-285750">
              <a:buFont typeface="Calibri" pitchFamily="34" charset="0"/>
              <a:buChar char="-"/>
            </a:pPr>
            <a:r>
              <a:rPr lang="en-US" sz="2000" dirty="0" smtClean="0">
                <a:solidFill>
                  <a:srgbClr val="BFBFBF"/>
                </a:solidFill>
              </a:rPr>
              <a:t>Stakeholder awareness and participation</a:t>
            </a:r>
          </a:p>
          <a:p>
            <a:pPr marL="285750" indent="-285750">
              <a:buFont typeface="Arial" pitchFamily="34" charset="0"/>
              <a:buChar char="•"/>
            </a:pPr>
            <a:endParaRPr lang="en-US" sz="2000" dirty="0" smtClean="0">
              <a:solidFill>
                <a:srgbClr val="BFBFBF"/>
              </a:solidFill>
            </a:endParaRPr>
          </a:p>
          <a:p>
            <a:pPr marL="285750" indent="-285750">
              <a:buFont typeface="Arial" pitchFamily="34" charset="0"/>
              <a:buChar char="•"/>
            </a:pPr>
            <a:r>
              <a:rPr lang="en-US" sz="2000" dirty="0" smtClean="0">
                <a:solidFill>
                  <a:srgbClr val="BFBFBF"/>
                </a:solidFill>
              </a:rPr>
              <a:t>Proper planning, education, outreach and incentives for participation are key elements of any successful program.</a:t>
            </a:r>
          </a:p>
          <a:p>
            <a:endParaRPr lang="en-US" sz="2000" dirty="0" smtClean="0">
              <a:solidFill>
                <a:srgbClr val="BFBFBF"/>
              </a:solidFill>
            </a:endParaRPr>
          </a:p>
          <a:p>
            <a:pPr marL="285750" indent="-285750">
              <a:buFont typeface="Arial" pitchFamily="34" charset="0"/>
              <a:buChar char="•"/>
            </a:pPr>
            <a:r>
              <a:rPr lang="en-US" sz="2000" dirty="0" smtClean="0">
                <a:solidFill>
                  <a:srgbClr val="BFBFBF"/>
                </a:solidFill>
              </a:rPr>
              <a:t>States and municipalities should not consider recovery strategies in isolation either within or across jurisdictions.</a:t>
            </a:r>
          </a:p>
          <a:p>
            <a:pPr marL="285750" indent="-285750"/>
            <a:endParaRPr lang="en-US" sz="2000" dirty="0" smtClean="0"/>
          </a:p>
          <a:p>
            <a:pPr marL="285750" indent="-285750">
              <a:buFont typeface="Arial" pitchFamily="34" charset="0"/>
              <a:buChar char="•"/>
            </a:pPr>
            <a:r>
              <a:rPr lang="en-US" sz="2000" dirty="0" smtClean="0"/>
              <a:t>Adoption of harmonized definitions and </a:t>
            </a:r>
            <a:br>
              <a:rPr lang="en-US" sz="2000" dirty="0" smtClean="0"/>
            </a:br>
            <a:r>
              <a:rPr lang="en-US" sz="2000" dirty="0" smtClean="0"/>
              <a:t>reporting mechanisms is needed for program </a:t>
            </a:r>
            <a:br>
              <a:rPr lang="en-US" sz="2000" dirty="0" smtClean="0"/>
            </a:br>
            <a:r>
              <a:rPr lang="en-US" sz="2000" dirty="0" smtClean="0"/>
              <a:t>planning, execution, and assessment.</a:t>
            </a:r>
          </a:p>
          <a:p>
            <a:pPr marL="285750" indent="-285750"/>
            <a:endParaRPr lang="en-US" sz="1000" dirty="0" smtClean="0"/>
          </a:p>
        </p:txBody>
      </p:sp>
      <p:pic>
        <p:nvPicPr>
          <p:cNvPr id="6" name="Picture 5" descr="Recyclables.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9108" y="4638522"/>
            <a:ext cx="2926080" cy="1516685"/>
          </a:xfrm>
          <a:prstGeom prst="rect">
            <a:avLst/>
          </a:prstGeom>
        </p:spPr>
      </p:pic>
    </p:spTree>
    <p:extLst>
      <p:ext uri="{BB962C8B-B14F-4D97-AF65-F5344CB8AC3E}">
        <p14:creationId xmlns:p14="http://schemas.microsoft.com/office/powerpoint/2010/main" val="1920569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916"/>
            <a:ext cx="8229600" cy="553791"/>
          </a:xfrm>
        </p:spPr>
        <p:txBody>
          <a:bodyPr>
            <a:normAutofit fontScale="90000"/>
          </a:bodyPr>
          <a:lstStyle/>
          <a:p>
            <a:r>
              <a:rPr lang="en-US" dirty="0" smtClean="0"/>
              <a:t>Recommended Approach</a:t>
            </a:r>
            <a:endParaRPr lang="en-US" dirty="0"/>
          </a:p>
        </p:txBody>
      </p:sp>
      <p:sp>
        <p:nvSpPr>
          <p:cNvPr id="3" name="Slide Number Placeholder 2"/>
          <p:cNvSpPr>
            <a:spLocks noGrp="1"/>
          </p:cNvSpPr>
          <p:nvPr>
            <p:ph type="sldNum" sz="quarter" idx="12"/>
          </p:nvPr>
        </p:nvSpPr>
        <p:spPr/>
        <p:txBody>
          <a:bodyPr/>
          <a:lstStyle/>
          <a:p>
            <a:fld id="{BDF4D06D-A7F8-4C37-AD89-6AFB69DBCEEC}" type="slidenum">
              <a:rPr lang="en-US" smtClean="0"/>
              <a:pPr/>
              <a:t>29</a:t>
            </a:fld>
            <a:endParaRPr lang="en-US" dirty="0"/>
          </a:p>
        </p:txBody>
      </p:sp>
      <p:sp>
        <p:nvSpPr>
          <p:cNvPr id="4" name="TextBox 3"/>
          <p:cNvSpPr txBox="1"/>
          <p:nvPr/>
        </p:nvSpPr>
        <p:spPr>
          <a:xfrm>
            <a:off x="267287" y="1684565"/>
            <a:ext cx="2644726" cy="1631216"/>
          </a:xfrm>
          <a:prstGeom prst="rect">
            <a:avLst/>
          </a:prstGeom>
          <a:noFill/>
        </p:spPr>
        <p:txBody>
          <a:bodyPr wrap="square" rtlCol="0">
            <a:spAutoFit/>
          </a:bodyPr>
          <a:lstStyle/>
          <a:p>
            <a:pPr marL="285750" indent="-285750">
              <a:buFont typeface="Arial" pitchFamily="34" charset="0"/>
              <a:buChar char="•"/>
            </a:pPr>
            <a:r>
              <a:rPr lang="en-US" dirty="0" smtClean="0"/>
              <a:t>AMERIPEN’s research suggests a combination of approaches – or “Toolbox”– may result in the greatest success.</a:t>
            </a:r>
          </a:p>
          <a:p>
            <a:pPr marL="285750" indent="-285750">
              <a:buFont typeface="Arial" pitchFamily="34" charset="0"/>
              <a:buChar char="•"/>
            </a:pPr>
            <a:endParaRPr lang="en-US" sz="1000" dirty="0" smtClean="0"/>
          </a:p>
        </p:txBody>
      </p:sp>
      <p:pic>
        <p:nvPicPr>
          <p:cNvPr id="5" name="Picture 3" descr="C:\Users\kylaf\AppData\Local\Microsoft\Windows\Temporary Internet Files\Content.IE5\FKGYL54I\MC910216992[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63707" y="1684565"/>
            <a:ext cx="5423093" cy="42028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76248" y="2041065"/>
            <a:ext cx="1300504" cy="307777"/>
          </a:xfrm>
          <a:prstGeom prst="rect">
            <a:avLst/>
          </a:prstGeom>
          <a:noFill/>
        </p:spPr>
        <p:txBody>
          <a:bodyPr wrap="square" rtlCol="0">
            <a:spAutoFit/>
          </a:bodyPr>
          <a:lstStyle/>
          <a:p>
            <a:r>
              <a:rPr lang="en-US" sz="1400" b="1" dirty="0" smtClean="0"/>
              <a:t>Performance</a:t>
            </a:r>
            <a:endParaRPr lang="en-US" sz="1400" b="1" dirty="0"/>
          </a:p>
        </p:txBody>
      </p:sp>
      <p:sp>
        <p:nvSpPr>
          <p:cNvPr id="7" name="TextBox 6"/>
          <p:cNvSpPr txBox="1"/>
          <p:nvPr/>
        </p:nvSpPr>
        <p:spPr>
          <a:xfrm>
            <a:off x="4937756" y="2056382"/>
            <a:ext cx="577456" cy="307777"/>
          </a:xfrm>
          <a:prstGeom prst="rect">
            <a:avLst/>
          </a:prstGeom>
          <a:noFill/>
        </p:spPr>
        <p:txBody>
          <a:bodyPr wrap="square" rtlCol="0">
            <a:spAutoFit/>
          </a:bodyPr>
          <a:lstStyle/>
          <a:p>
            <a:pPr algn="ctr"/>
            <a:r>
              <a:rPr lang="en-US" sz="1400" b="1" dirty="0" smtClean="0"/>
              <a:t>WTE</a:t>
            </a:r>
            <a:endParaRPr lang="en-US" sz="1400" b="1" dirty="0"/>
          </a:p>
        </p:txBody>
      </p:sp>
      <p:sp>
        <p:nvSpPr>
          <p:cNvPr id="8" name="TextBox 7"/>
          <p:cNvSpPr txBox="1"/>
          <p:nvPr/>
        </p:nvSpPr>
        <p:spPr>
          <a:xfrm>
            <a:off x="6071985" y="2031819"/>
            <a:ext cx="1102537" cy="307777"/>
          </a:xfrm>
          <a:prstGeom prst="rect">
            <a:avLst/>
          </a:prstGeom>
          <a:noFill/>
        </p:spPr>
        <p:txBody>
          <a:bodyPr wrap="square" rtlCol="0">
            <a:spAutoFit/>
          </a:bodyPr>
          <a:lstStyle/>
          <a:p>
            <a:r>
              <a:rPr lang="en-US" sz="1400" b="1" dirty="0" smtClean="0"/>
              <a:t>Legislation</a:t>
            </a:r>
            <a:endParaRPr lang="en-US" sz="1400" b="1" dirty="0"/>
          </a:p>
        </p:txBody>
      </p:sp>
      <p:sp>
        <p:nvSpPr>
          <p:cNvPr id="9" name="TextBox 8"/>
          <p:cNvSpPr txBox="1"/>
          <p:nvPr/>
        </p:nvSpPr>
        <p:spPr>
          <a:xfrm>
            <a:off x="7652825" y="1947411"/>
            <a:ext cx="1062111" cy="523220"/>
          </a:xfrm>
          <a:prstGeom prst="rect">
            <a:avLst/>
          </a:prstGeom>
          <a:noFill/>
        </p:spPr>
        <p:txBody>
          <a:bodyPr wrap="square" rtlCol="0">
            <a:spAutoFit/>
          </a:bodyPr>
          <a:lstStyle/>
          <a:p>
            <a:r>
              <a:rPr lang="en-US" sz="1400" b="1" dirty="0" smtClean="0"/>
              <a:t>Geography/Density</a:t>
            </a:r>
            <a:endParaRPr lang="en-US" sz="1400" b="1" dirty="0"/>
          </a:p>
        </p:txBody>
      </p:sp>
      <p:sp>
        <p:nvSpPr>
          <p:cNvPr id="10" name="TextBox 9"/>
          <p:cNvSpPr txBox="1"/>
          <p:nvPr/>
        </p:nvSpPr>
        <p:spPr>
          <a:xfrm>
            <a:off x="3376248" y="3161892"/>
            <a:ext cx="914398" cy="307777"/>
          </a:xfrm>
          <a:prstGeom prst="rect">
            <a:avLst/>
          </a:prstGeom>
          <a:noFill/>
        </p:spPr>
        <p:txBody>
          <a:bodyPr wrap="square" rtlCol="0">
            <a:spAutoFit/>
          </a:bodyPr>
          <a:lstStyle/>
          <a:p>
            <a:r>
              <a:rPr lang="en-US" sz="1400" b="1" dirty="0" smtClean="0"/>
              <a:t>Culture</a:t>
            </a:r>
            <a:endParaRPr lang="en-US" sz="1400" b="1" dirty="0"/>
          </a:p>
        </p:txBody>
      </p:sp>
      <p:sp>
        <p:nvSpPr>
          <p:cNvPr id="11" name="TextBox 10"/>
          <p:cNvSpPr txBox="1"/>
          <p:nvPr/>
        </p:nvSpPr>
        <p:spPr>
          <a:xfrm>
            <a:off x="4687155" y="3027364"/>
            <a:ext cx="1245893" cy="646331"/>
          </a:xfrm>
          <a:prstGeom prst="rect">
            <a:avLst/>
          </a:prstGeom>
          <a:noFill/>
        </p:spPr>
        <p:txBody>
          <a:bodyPr wrap="square" rtlCol="0">
            <a:spAutoFit/>
          </a:bodyPr>
          <a:lstStyle/>
          <a:p>
            <a:r>
              <a:rPr lang="en-US" sz="1200" b="1" dirty="0" smtClean="0"/>
              <a:t>Increased  &amp;</a:t>
            </a:r>
          </a:p>
          <a:p>
            <a:r>
              <a:rPr lang="en-US" sz="1200" b="1" dirty="0" smtClean="0"/>
              <a:t> financially stable recovery</a:t>
            </a:r>
            <a:endParaRPr lang="en-US" sz="1200" b="1" dirty="0"/>
          </a:p>
        </p:txBody>
      </p:sp>
      <p:sp>
        <p:nvSpPr>
          <p:cNvPr id="12" name="TextBox 11"/>
          <p:cNvSpPr txBox="1"/>
          <p:nvPr/>
        </p:nvSpPr>
        <p:spPr>
          <a:xfrm>
            <a:off x="6071985" y="3166220"/>
            <a:ext cx="871251" cy="307777"/>
          </a:xfrm>
          <a:prstGeom prst="rect">
            <a:avLst/>
          </a:prstGeom>
          <a:noFill/>
        </p:spPr>
        <p:txBody>
          <a:bodyPr wrap="square" rtlCol="0">
            <a:spAutoFit/>
          </a:bodyPr>
          <a:lstStyle/>
          <a:p>
            <a:r>
              <a:rPr lang="en-US" sz="1400" b="1" dirty="0" smtClean="0"/>
              <a:t>Recycling</a:t>
            </a:r>
            <a:endParaRPr lang="en-US" sz="1400" b="1" dirty="0"/>
          </a:p>
        </p:txBody>
      </p:sp>
      <p:sp>
        <p:nvSpPr>
          <p:cNvPr id="13" name="TextBox 12"/>
          <p:cNvSpPr txBox="1"/>
          <p:nvPr/>
        </p:nvSpPr>
        <p:spPr>
          <a:xfrm>
            <a:off x="7294097" y="3124641"/>
            <a:ext cx="1378634" cy="307777"/>
          </a:xfrm>
          <a:prstGeom prst="rect">
            <a:avLst/>
          </a:prstGeom>
          <a:noFill/>
        </p:spPr>
        <p:txBody>
          <a:bodyPr wrap="square" rtlCol="0">
            <a:spAutoFit/>
          </a:bodyPr>
          <a:lstStyle/>
          <a:p>
            <a:pPr algn="ctr"/>
            <a:r>
              <a:rPr lang="en-US" sz="1400" b="1" dirty="0" smtClean="0"/>
              <a:t>Landfill Bans</a:t>
            </a:r>
            <a:endParaRPr lang="en-US" sz="1400" b="1" dirty="0"/>
          </a:p>
        </p:txBody>
      </p:sp>
      <p:sp>
        <p:nvSpPr>
          <p:cNvPr id="14" name="TextBox 13"/>
          <p:cNvSpPr txBox="1"/>
          <p:nvPr/>
        </p:nvSpPr>
        <p:spPr>
          <a:xfrm>
            <a:off x="3501100" y="4093193"/>
            <a:ext cx="664694" cy="307777"/>
          </a:xfrm>
          <a:prstGeom prst="rect">
            <a:avLst/>
          </a:prstGeom>
          <a:noFill/>
        </p:spPr>
        <p:txBody>
          <a:bodyPr wrap="square" rtlCol="0">
            <a:spAutoFit/>
          </a:bodyPr>
          <a:lstStyle/>
          <a:p>
            <a:pPr algn="ctr"/>
            <a:r>
              <a:rPr lang="en-US" sz="1400" b="1" dirty="0" smtClean="0"/>
              <a:t>EPR</a:t>
            </a:r>
            <a:endParaRPr lang="en-US" sz="1400" b="1" dirty="0"/>
          </a:p>
        </p:txBody>
      </p:sp>
      <p:sp>
        <p:nvSpPr>
          <p:cNvPr id="15" name="TextBox 14"/>
          <p:cNvSpPr txBox="1"/>
          <p:nvPr/>
        </p:nvSpPr>
        <p:spPr>
          <a:xfrm>
            <a:off x="4699681" y="4048772"/>
            <a:ext cx="1053606" cy="523220"/>
          </a:xfrm>
          <a:prstGeom prst="rect">
            <a:avLst/>
          </a:prstGeom>
          <a:noFill/>
        </p:spPr>
        <p:txBody>
          <a:bodyPr wrap="square" rtlCol="0">
            <a:spAutoFit/>
          </a:bodyPr>
          <a:lstStyle/>
          <a:p>
            <a:pPr algn="ctr"/>
            <a:r>
              <a:rPr lang="en-US" sz="1400" b="1" dirty="0" smtClean="0"/>
              <a:t>Education/ </a:t>
            </a:r>
          </a:p>
          <a:p>
            <a:pPr algn="ctr"/>
            <a:r>
              <a:rPr lang="en-US" sz="1400" b="1" dirty="0" smtClean="0"/>
              <a:t>Awareness</a:t>
            </a:r>
            <a:endParaRPr lang="en-US" sz="1400" b="1" dirty="0"/>
          </a:p>
        </p:txBody>
      </p:sp>
      <p:sp>
        <p:nvSpPr>
          <p:cNvPr id="16" name="TextBox 15"/>
          <p:cNvSpPr txBox="1"/>
          <p:nvPr/>
        </p:nvSpPr>
        <p:spPr>
          <a:xfrm>
            <a:off x="6338736" y="4254437"/>
            <a:ext cx="835786" cy="307777"/>
          </a:xfrm>
          <a:prstGeom prst="rect">
            <a:avLst/>
          </a:prstGeom>
          <a:noFill/>
        </p:spPr>
        <p:txBody>
          <a:bodyPr wrap="square" rtlCol="0">
            <a:spAutoFit/>
          </a:bodyPr>
          <a:lstStyle/>
          <a:p>
            <a:r>
              <a:rPr lang="en-US" sz="1400" b="1" dirty="0" smtClean="0"/>
              <a:t>AD/RF</a:t>
            </a:r>
            <a:endParaRPr lang="en-US" sz="1400" b="1" dirty="0"/>
          </a:p>
        </p:txBody>
      </p:sp>
      <p:sp>
        <p:nvSpPr>
          <p:cNvPr id="17" name="TextBox 16"/>
          <p:cNvSpPr txBox="1"/>
          <p:nvPr/>
        </p:nvSpPr>
        <p:spPr>
          <a:xfrm>
            <a:off x="7487199" y="4035031"/>
            <a:ext cx="1020565" cy="523220"/>
          </a:xfrm>
          <a:prstGeom prst="rect">
            <a:avLst/>
          </a:prstGeom>
          <a:noFill/>
        </p:spPr>
        <p:txBody>
          <a:bodyPr wrap="square" rtlCol="0">
            <a:spAutoFit/>
          </a:bodyPr>
          <a:lstStyle/>
          <a:p>
            <a:pPr algn="ctr"/>
            <a:r>
              <a:rPr lang="en-US" sz="1400" b="1" dirty="0" smtClean="0"/>
              <a:t>Recycling Mandates</a:t>
            </a:r>
            <a:endParaRPr lang="en-US" sz="1400" b="1" dirty="0"/>
          </a:p>
        </p:txBody>
      </p:sp>
      <p:sp>
        <p:nvSpPr>
          <p:cNvPr id="18" name="TextBox 17"/>
          <p:cNvSpPr txBox="1"/>
          <p:nvPr/>
        </p:nvSpPr>
        <p:spPr>
          <a:xfrm>
            <a:off x="3438674" y="5008884"/>
            <a:ext cx="789546" cy="523220"/>
          </a:xfrm>
          <a:prstGeom prst="rect">
            <a:avLst/>
          </a:prstGeom>
          <a:noFill/>
        </p:spPr>
        <p:txBody>
          <a:bodyPr wrap="square" rtlCol="0">
            <a:spAutoFit/>
          </a:bodyPr>
          <a:lstStyle/>
          <a:p>
            <a:pPr algn="ctr"/>
            <a:r>
              <a:rPr lang="en-US" sz="1400" b="1" dirty="0" smtClean="0"/>
              <a:t>Landfill Taxes</a:t>
            </a:r>
            <a:endParaRPr lang="en-US" sz="1400" b="1" dirty="0"/>
          </a:p>
        </p:txBody>
      </p:sp>
      <p:sp>
        <p:nvSpPr>
          <p:cNvPr id="19" name="TextBox 18"/>
          <p:cNvSpPr txBox="1"/>
          <p:nvPr/>
        </p:nvSpPr>
        <p:spPr>
          <a:xfrm>
            <a:off x="4693713" y="5008884"/>
            <a:ext cx="1225268" cy="523220"/>
          </a:xfrm>
          <a:prstGeom prst="rect">
            <a:avLst/>
          </a:prstGeom>
          <a:noFill/>
        </p:spPr>
        <p:txBody>
          <a:bodyPr wrap="square" rtlCol="0">
            <a:spAutoFit/>
          </a:bodyPr>
          <a:lstStyle/>
          <a:p>
            <a:pPr algn="ctr"/>
            <a:r>
              <a:rPr lang="en-US" sz="1400" b="1" dirty="0" smtClean="0"/>
              <a:t>Consumer Incentives</a:t>
            </a:r>
            <a:endParaRPr lang="en-US" sz="1400" b="1" dirty="0"/>
          </a:p>
        </p:txBody>
      </p:sp>
      <p:sp>
        <p:nvSpPr>
          <p:cNvPr id="21" name="TextBox 20"/>
          <p:cNvSpPr txBox="1"/>
          <p:nvPr/>
        </p:nvSpPr>
        <p:spPr>
          <a:xfrm>
            <a:off x="6120916" y="5128065"/>
            <a:ext cx="1053606" cy="523220"/>
          </a:xfrm>
          <a:prstGeom prst="rect">
            <a:avLst/>
          </a:prstGeom>
          <a:noFill/>
        </p:spPr>
        <p:txBody>
          <a:bodyPr wrap="square" rtlCol="0">
            <a:spAutoFit/>
          </a:bodyPr>
          <a:lstStyle/>
          <a:p>
            <a:pPr algn="ctr"/>
            <a:r>
              <a:rPr lang="en-US" sz="1400" b="1" dirty="0" smtClean="0"/>
              <a:t>Bottle </a:t>
            </a:r>
          </a:p>
          <a:p>
            <a:pPr algn="ctr"/>
            <a:r>
              <a:rPr lang="en-US" sz="1400" b="1" dirty="0" smtClean="0"/>
              <a:t>Bills</a:t>
            </a:r>
            <a:endParaRPr lang="en-US" sz="1400" b="1" dirty="0"/>
          </a:p>
        </p:txBody>
      </p:sp>
      <p:sp>
        <p:nvSpPr>
          <p:cNvPr id="22" name="TextBox 21"/>
          <p:cNvSpPr txBox="1"/>
          <p:nvPr/>
        </p:nvSpPr>
        <p:spPr>
          <a:xfrm>
            <a:off x="7487199" y="5158736"/>
            <a:ext cx="1053606" cy="523220"/>
          </a:xfrm>
          <a:prstGeom prst="rect">
            <a:avLst/>
          </a:prstGeom>
          <a:noFill/>
        </p:spPr>
        <p:txBody>
          <a:bodyPr wrap="square" rtlCol="0">
            <a:spAutoFit/>
          </a:bodyPr>
          <a:lstStyle/>
          <a:p>
            <a:pPr algn="ctr"/>
            <a:r>
              <a:rPr lang="en-US" sz="1400" b="1" dirty="0" smtClean="0"/>
              <a:t>Pay-As-You-Throw</a:t>
            </a:r>
            <a:endParaRPr lang="en-US" sz="1400" b="1" dirty="0"/>
          </a:p>
        </p:txBody>
      </p:sp>
    </p:spTree>
    <p:extLst>
      <p:ext uri="{BB962C8B-B14F-4D97-AF65-F5344CB8AC3E}">
        <p14:creationId xmlns:p14="http://schemas.microsoft.com/office/powerpoint/2010/main" val="2317459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97211" y="47851"/>
            <a:ext cx="6203092" cy="589053"/>
          </a:xfrm>
        </p:spPr>
        <p:txBody>
          <a:bodyPr>
            <a:normAutofit/>
          </a:bodyPr>
          <a:lstStyle/>
          <a:p>
            <a:r>
              <a:rPr lang="en-US" sz="2400" dirty="0" smtClean="0"/>
              <a:t>2013-2014 Technical Advisory Committee</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719958966"/>
              </p:ext>
            </p:extLst>
          </p:nvPr>
        </p:nvGraphicFramePr>
        <p:xfrm>
          <a:off x="729055" y="1218449"/>
          <a:ext cx="7871248" cy="4460592"/>
        </p:xfrm>
        <a:graphic>
          <a:graphicData uri="http://schemas.openxmlformats.org/drawingml/2006/table">
            <a:tbl>
              <a:tblPr>
                <a:tableStyleId>{5C22544A-7EE6-4342-B048-85BDC9FD1C3A}</a:tableStyleId>
              </a:tblPr>
              <a:tblGrid>
                <a:gridCol w="2125993"/>
                <a:gridCol w="4608913"/>
                <a:gridCol w="1136342"/>
              </a:tblGrid>
              <a:tr h="178668">
                <a:tc>
                  <a:txBody>
                    <a:bodyPr/>
                    <a:lstStyle/>
                    <a:p>
                      <a:pPr algn="l" fontAlgn="b"/>
                      <a:r>
                        <a:rPr lang="en-US" sz="1800" u="none" strike="noStrike" dirty="0" smtClean="0">
                          <a:effectLst/>
                          <a:latin typeface="+mn-lt"/>
                        </a:rPr>
                        <a:t>Ashley Carlson</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r>
                        <a:rPr lang="en-US" sz="1800" u="none" strike="noStrike" dirty="0">
                          <a:effectLst/>
                          <a:latin typeface="+mn-lt"/>
                        </a:rPr>
                        <a:t>American Chemistry Council</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endParaRPr lang="en-US" sz="1800" b="0" i="0" u="none" strike="noStrike" dirty="0">
                        <a:solidFill>
                          <a:srgbClr val="000000"/>
                        </a:solidFill>
                        <a:effectLst/>
                        <a:latin typeface="+mn-lt"/>
                      </a:endParaRPr>
                    </a:p>
                  </a:txBody>
                  <a:tcPr marL="4467" marR="4467" marT="4467" marB="0" anchor="b">
                    <a:noFill/>
                  </a:tcPr>
                </a:tc>
              </a:tr>
              <a:tr h="178668">
                <a:tc>
                  <a:txBody>
                    <a:bodyPr/>
                    <a:lstStyle/>
                    <a:p>
                      <a:pPr algn="l" fontAlgn="b"/>
                      <a:r>
                        <a:rPr lang="en-US" sz="1800" u="none" strike="noStrike" dirty="0" smtClean="0">
                          <a:effectLst/>
                          <a:latin typeface="+mn-lt"/>
                        </a:rPr>
                        <a:t>Cathy Foley</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r>
                        <a:rPr lang="en-US" sz="1800" u="none" strike="noStrike" dirty="0">
                          <a:effectLst/>
                          <a:latin typeface="+mn-lt"/>
                        </a:rPr>
                        <a:t>American Forest &amp; Paper Association</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endParaRPr lang="en-US" sz="1800" b="0" i="0" u="none" strike="noStrike" dirty="0">
                        <a:solidFill>
                          <a:srgbClr val="000000"/>
                        </a:solidFill>
                        <a:effectLst/>
                        <a:latin typeface="+mn-lt"/>
                      </a:endParaRPr>
                    </a:p>
                  </a:txBody>
                  <a:tcPr marL="4467" marR="4467" marT="4467" marB="0" anchor="b">
                    <a:noFill/>
                  </a:tcPr>
                </a:tc>
              </a:tr>
              <a:tr h="268002">
                <a:tc>
                  <a:txBody>
                    <a:bodyPr/>
                    <a:lstStyle/>
                    <a:p>
                      <a:pPr algn="l" fontAlgn="b"/>
                      <a:r>
                        <a:rPr lang="en-US" sz="1800" u="none" strike="noStrike" dirty="0" smtClean="0">
                          <a:effectLst/>
                          <a:latin typeface="+mn-lt"/>
                        </a:rPr>
                        <a:t>Megan Daum</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r>
                        <a:rPr lang="en-US" sz="1800" u="none" strike="noStrike" dirty="0">
                          <a:effectLst/>
                          <a:latin typeface="+mn-lt"/>
                        </a:rPr>
                        <a:t>Can Manufacturers Institute</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endParaRPr lang="en-US" sz="1800" b="0" i="0" u="none" strike="noStrike" dirty="0">
                        <a:solidFill>
                          <a:srgbClr val="000000"/>
                        </a:solidFill>
                        <a:effectLst/>
                        <a:latin typeface="+mn-lt"/>
                      </a:endParaRPr>
                    </a:p>
                  </a:txBody>
                  <a:tcPr marL="4467" marR="4467" marT="4467" marB="0" anchor="b">
                    <a:noFill/>
                  </a:tcPr>
                </a:tc>
              </a:tr>
              <a:tr h="178668">
                <a:tc>
                  <a:txBody>
                    <a:bodyPr/>
                    <a:lstStyle/>
                    <a:p>
                      <a:pPr algn="l" fontAlgn="b"/>
                      <a:r>
                        <a:rPr lang="en-US" sz="1800" u="none" strike="noStrike" dirty="0" smtClean="0">
                          <a:effectLst/>
                          <a:latin typeface="+mn-lt"/>
                        </a:rPr>
                        <a:t>Lynn Dyer</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r>
                        <a:rPr lang="en-US" sz="1800" u="none" strike="noStrike" dirty="0">
                          <a:effectLst/>
                          <a:latin typeface="+mn-lt"/>
                        </a:rPr>
                        <a:t>Foodservice Packaging Institute, Inc.</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endParaRPr lang="en-US" sz="1800" b="0" i="0" u="none" strike="noStrike" dirty="0">
                        <a:solidFill>
                          <a:srgbClr val="000000"/>
                        </a:solidFill>
                        <a:effectLst/>
                        <a:latin typeface="+mn-lt"/>
                      </a:endParaRPr>
                    </a:p>
                  </a:txBody>
                  <a:tcPr marL="4467" marR="4467" marT="4467" marB="0" anchor="b">
                    <a:noFill/>
                  </a:tcPr>
                </a:tc>
              </a:tr>
              <a:tr h="178668">
                <a:tc>
                  <a:txBody>
                    <a:bodyPr/>
                    <a:lstStyle/>
                    <a:p>
                      <a:pPr algn="l" fontAlgn="b"/>
                      <a:r>
                        <a:rPr lang="en-US" sz="1800" u="none" strike="noStrike" dirty="0" smtClean="0">
                          <a:effectLst/>
                          <a:latin typeface="+mn-lt"/>
                        </a:rPr>
                        <a:t>Jane Bickerstaffe</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r>
                        <a:rPr lang="en-US" sz="1800" u="none" strike="noStrike" dirty="0" smtClean="0">
                          <a:effectLst/>
                          <a:latin typeface="+mn-lt"/>
                        </a:rPr>
                        <a:t>Incpen</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endParaRPr lang="en-US" sz="1800" b="0" i="0" u="none" strike="noStrike" dirty="0">
                        <a:solidFill>
                          <a:srgbClr val="000000"/>
                        </a:solidFill>
                        <a:effectLst/>
                        <a:latin typeface="+mn-lt"/>
                      </a:endParaRPr>
                    </a:p>
                  </a:txBody>
                  <a:tcPr marL="4467" marR="4467" marT="4467" marB="0" anchor="b">
                    <a:noFill/>
                  </a:tcPr>
                </a:tc>
              </a:tr>
              <a:tr h="178668">
                <a:tc>
                  <a:txBody>
                    <a:bodyPr/>
                    <a:lstStyle/>
                    <a:p>
                      <a:pPr algn="l" fontAlgn="b"/>
                      <a:r>
                        <a:rPr lang="en-US" sz="1800" u="none" strike="noStrike" baseline="0" dirty="0" smtClean="0">
                          <a:effectLst/>
                          <a:latin typeface="+mn-lt"/>
                        </a:rPr>
                        <a:t>Joe Hotchkiss</a:t>
                      </a:r>
                      <a:endParaRPr lang="en-US" sz="1800" b="0" i="0" u="none" strike="noStrike" baseline="0" dirty="0">
                        <a:solidFill>
                          <a:srgbClr val="000000"/>
                        </a:solidFill>
                        <a:effectLst/>
                        <a:latin typeface="+mn-lt"/>
                      </a:endParaRPr>
                    </a:p>
                  </a:txBody>
                  <a:tcPr marL="4467" marR="4467" marT="4467" marB="0" anchor="b">
                    <a:noFill/>
                  </a:tcPr>
                </a:tc>
                <a:tc>
                  <a:txBody>
                    <a:bodyPr/>
                    <a:lstStyle/>
                    <a:p>
                      <a:pPr algn="l" fontAlgn="b"/>
                      <a:r>
                        <a:rPr lang="en-US" sz="1800" u="none" strike="noStrike" dirty="0" smtClean="0">
                          <a:effectLst/>
                          <a:latin typeface="+mn-lt"/>
                        </a:rPr>
                        <a:t>MSU </a:t>
                      </a:r>
                      <a:r>
                        <a:rPr lang="en-US" sz="1800" u="none" strike="noStrike" dirty="0">
                          <a:effectLst/>
                          <a:latin typeface="+mn-lt"/>
                        </a:rPr>
                        <a:t>School of Packaging</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endParaRPr lang="en-US" sz="1800" b="0" i="0" u="none" strike="noStrike" dirty="0">
                        <a:solidFill>
                          <a:srgbClr val="000000"/>
                        </a:solidFill>
                        <a:effectLst/>
                        <a:latin typeface="+mn-lt"/>
                      </a:endParaRPr>
                    </a:p>
                  </a:txBody>
                  <a:tcPr marL="4467" marR="4467" marT="4467" marB="0" anchor="b">
                    <a:noFill/>
                  </a:tcPr>
                </a:tc>
              </a:tr>
              <a:tr h="178668">
                <a:tc>
                  <a:txBody>
                    <a:bodyPr/>
                    <a:lstStyle/>
                    <a:p>
                      <a:pPr algn="l" fontAlgn="b"/>
                      <a:r>
                        <a:rPr lang="en-US" sz="1800" u="none" strike="noStrike" dirty="0" smtClean="0">
                          <a:effectLst/>
                          <a:latin typeface="+mn-lt"/>
                        </a:rPr>
                        <a:t>Tom Egan</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r>
                        <a:rPr lang="en-US" sz="1800" u="none" strike="noStrike" dirty="0" smtClean="0">
                          <a:effectLst/>
                          <a:latin typeface="+mn-lt"/>
                        </a:rPr>
                        <a:t>Packaging Machinery Manufacturers Institute</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endParaRPr lang="en-US" sz="1800" b="0" i="0" u="none" strike="noStrike" dirty="0">
                        <a:solidFill>
                          <a:srgbClr val="000000"/>
                        </a:solidFill>
                        <a:effectLst/>
                        <a:latin typeface="+mn-lt"/>
                      </a:endParaRPr>
                    </a:p>
                  </a:txBody>
                  <a:tcPr marL="4467" marR="4467" marT="4467" marB="0" anchor="b">
                    <a:noFill/>
                  </a:tcPr>
                </a:tc>
              </a:tr>
              <a:tr h="178668">
                <a:tc>
                  <a:txBody>
                    <a:bodyPr/>
                    <a:lstStyle/>
                    <a:p>
                      <a:pPr algn="l" fontAlgn="b"/>
                      <a:r>
                        <a:rPr lang="en-US" sz="1800" u="none" strike="noStrike" dirty="0" smtClean="0">
                          <a:effectLst/>
                          <a:latin typeface="+mn-lt"/>
                        </a:rPr>
                        <a:t>Garth Hickle</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r>
                        <a:rPr lang="en-US" sz="1800" u="none" strike="noStrike" dirty="0">
                          <a:effectLst/>
                          <a:latin typeface="+mn-lt"/>
                        </a:rPr>
                        <a:t>State of Minnesota</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endParaRPr lang="en-US" sz="1800" b="0" i="0" u="none" strike="noStrike" dirty="0">
                        <a:solidFill>
                          <a:srgbClr val="000000"/>
                        </a:solidFill>
                        <a:effectLst/>
                        <a:latin typeface="+mn-lt"/>
                      </a:endParaRPr>
                    </a:p>
                  </a:txBody>
                  <a:tcPr marL="4467" marR="4467" marT="4467" marB="0" anchor="b">
                    <a:noFill/>
                  </a:tcPr>
                </a:tc>
              </a:tr>
              <a:tr h="178668">
                <a:tc>
                  <a:txBody>
                    <a:bodyPr/>
                    <a:lstStyle/>
                    <a:p>
                      <a:pPr algn="l" fontAlgn="b"/>
                      <a:r>
                        <a:rPr lang="en-US" sz="1800" u="none" strike="noStrike" dirty="0" smtClean="0">
                          <a:effectLst/>
                          <a:latin typeface="+mn-lt"/>
                        </a:rPr>
                        <a:t>Erin Simon</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r>
                        <a:rPr lang="en-US" sz="1800" u="none" strike="noStrike" dirty="0">
                          <a:effectLst/>
                          <a:latin typeface="+mn-lt"/>
                        </a:rPr>
                        <a:t>World Wildlife Fund</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endParaRPr lang="en-US" sz="1800" b="0" i="0" u="none" strike="noStrike" dirty="0">
                        <a:solidFill>
                          <a:srgbClr val="000000"/>
                        </a:solidFill>
                        <a:effectLst/>
                        <a:latin typeface="+mn-lt"/>
                      </a:endParaRPr>
                    </a:p>
                  </a:txBody>
                  <a:tcPr marL="4467" marR="4467" marT="4467" marB="0" anchor="b">
                    <a:noFill/>
                  </a:tcPr>
                </a:tc>
              </a:tr>
              <a:tr h="178668">
                <a:tc>
                  <a:txBody>
                    <a:bodyPr/>
                    <a:lstStyle/>
                    <a:p>
                      <a:pPr algn="l" fontAlgn="b"/>
                      <a:r>
                        <a:rPr lang="en-US" sz="1800" u="none" strike="noStrike" dirty="0" smtClean="0">
                          <a:effectLst/>
                          <a:latin typeface="+mn-lt"/>
                        </a:rPr>
                        <a:t>Meghan Stasz</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r>
                        <a:rPr lang="en-US" sz="1800" u="none" strike="noStrike" dirty="0">
                          <a:effectLst/>
                          <a:latin typeface="+mn-lt"/>
                        </a:rPr>
                        <a:t>Grocery Manufactures Association</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endParaRPr lang="en-US" sz="1800" b="0" i="0" u="none" strike="noStrike" dirty="0">
                        <a:solidFill>
                          <a:srgbClr val="000000"/>
                        </a:solidFill>
                        <a:effectLst/>
                        <a:latin typeface="+mn-lt"/>
                      </a:endParaRPr>
                    </a:p>
                  </a:txBody>
                  <a:tcPr marL="4467" marR="4467" marT="4467" marB="0" anchor="b">
                    <a:noFill/>
                  </a:tcPr>
                </a:tc>
              </a:tr>
              <a:tr h="178668">
                <a:tc>
                  <a:txBody>
                    <a:bodyPr/>
                    <a:lstStyle/>
                    <a:p>
                      <a:pPr algn="l" fontAlgn="b"/>
                      <a:r>
                        <a:rPr lang="en-US" sz="1800" u="none" strike="noStrike" dirty="0" smtClean="0">
                          <a:effectLst/>
                          <a:latin typeface="+mn-lt"/>
                        </a:rPr>
                        <a:t>Sego Jackson</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r>
                        <a:rPr lang="en-US" sz="1800" u="none" strike="noStrike" dirty="0">
                          <a:effectLst/>
                          <a:latin typeface="+mn-lt"/>
                        </a:rPr>
                        <a:t>Snohomish </a:t>
                      </a:r>
                      <a:r>
                        <a:rPr lang="en-US" sz="1800" u="none" strike="noStrike" dirty="0" smtClean="0">
                          <a:effectLst/>
                          <a:latin typeface="+mn-lt"/>
                        </a:rPr>
                        <a:t>County, </a:t>
                      </a:r>
                      <a:r>
                        <a:rPr lang="en-US" sz="1800" u="none" strike="noStrike" dirty="0">
                          <a:effectLst/>
                          <a:latin typeface="+mn-lt"/>
                        </a:rPr>
                        <a:t>WA </a:t>
                      </a:r>
                      <a:r>
                        <a:rPr lang="en-US" sz="1800" u="none" strike="noStrike" dirty="0" smtClean="0">
                          <a:effectLst/>
                          <a:latin typeface="+mn-lt"/>
                        </a:rPr>
                        <a:t>– </a:t>
                      </a:r>
                      <a:r>
                        <a:rPr lang="en-US" sz="1800" u="none" strike="noStrike" dirty="0">
                          <a:effectLst/>
                          <a:latin typeface="+mn-lt"/>
                        </a:rPr>
                        <a:t>local</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endParaRPr lang="en-US" sz="1800" b="0" i="0" u="none" strike="noStrike" dirty="0">
                        <a:solidFill>
                          <a:srgbClr val="000000"/>
                        </a:solidFill>
                        <a:effectLst/>
                        <a:latin typeface="+mn-lt"/>
                      </a:endParaRPr>
                    </a:p>
                  </a:txBody>
                  <a:tcPr marL="4467" marR="4467" marT="4467" marB="0" anchor="b">
                    <a:noFill/>
                  </a:tcPr>
                </a:tc>
              </a:tr>
              <a:tr h="178668">
                <a:tc>
                  <a:txBody>
                    <a:bodyPr/>
                    <a:lstStyle/>
                    <a:p>
                      <a:pPr algn="l" fontAlgn="b"/>
                      <a:r>
                        <a:rPr lang="en-US" sz="1800" u="none" strike="noStrike" dirty="0" smtClean="0">
                          <a:effectLst/>
                          <a:latin typeface="+mn-lt"/>
                        </a:rPr>
                        <a:t>Jay Bassett</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r>
                        <a:rPr lang="en-US" sz="1800" u="none" strike="noStrike" dirty="0">
                          <a:effectLst/>
                          <a:latin typeface="+mn-lt"/>
                        </a:rPr>
                        <a:t>EPA Region 4</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endParaRPr lang="en-US" sz="1800" b="0" i="0" u="none" strike="noStrike" dirty="0">
                        <a:solidFill>
                          <a:srgbClr val="000000"/>
                        </a:solidFill>
                        <a:effectLst/>
                        <a:latin typeface="+mn-lt"/>
                      </a:endParaRPr>
                    </a:p>
                  </a:txBody>
                  <a:tcPr marL="4467" marR="4467" marT="4467" marB="0" anchor="b">
                    <a:noFill/>
                  </a:tcPr>
                </a:tc>
              </a:tr>
              <a:tr h="187601">
                <a:tc>
                  <a:txBody>
                    <a:bodyPr/>
                    <a:lstStyle/>
                    <a:p>
                      <a:pPr algn="l" fontAlgn="b"/>
                      <a:r>
                        <a:rPr lang="en-US" sz="1800" u="none" strike="noStrike" dirty="0" smtClean="0">
                          <a:effectLst/>
                          <a:latin typeface="+mn-lt"/>
                        </a:rPr>
                        <a:t>Sara Hartwell</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r>
                        <a:rPr lang="en-US" sz="1800" u="none" strike="noStrike" dirty="0">
                          <a:effectLst/>
                          <a:latin typeface="+mn-lt"/>
                        </a:rPr>
                        <a:t>US </a:t>
                      </a:r>
                      <a:r>
                        <a:rPr lang="en-US" sz="1800" u="none" strike="noStrike" dirty="0" smtClean="0">
                          <a:effectLst/>
                          <a:latin typeface="+mn-lt"/>
                        </a:rPr>
                        <a:t>EPA</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endParaRPr lang="en-US" sz="1800" b="0" i="0" u="none" strike="noStrike" dirty="0">
                        <a:solidFill>
                          <a:srgbClr val="000000"/>
                        </a:solidFill>
                        <a:effectLst/>
                        <a:latin typeface="+mn-lt"/>
                      </a:endParaRPr>
                    </a:p>
                  </a:txBody>
                  <a:tcPr marL="4467" marR="4467" marT="4467" marB="0" anchor="b">
                    <a:noFill/>
                  </a:tcPr>
                </a:tc>
              </a:tr>
              <a:tr h="187601">
                <a:tc>
                  <a:txBody>
                    <a:bodyPr/>
                    <a:lstStyle/>
                    <a:p>
                      <a:pPr algn="l" fontAlgn="b"/>
                      <a:r>
                        <a:rPr lang="en-US" sz="1800" u="none" strike="noStrike" dirty="0" smtClean="0">
                          <a:effectLst/>
                          <a:latin typeface="+mn-lt"/>
                        </a:rPr>
                        <a:t>Brenda Pulley</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r>
                        <a:rPr lang="en-US" sz="1800" u="none" strike="noStrike" dirty="0">
                          <a:effectLst/>
                          <a:latin typeface="+mn-lt"/>
                        </a:rPr>
                        <a:t>Keep America Beautiful</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endParaRPr lang="en-US" sz="1800" b="0" i="0" u="none" strike="noStrike" dirty="0">
                        <a:solidFill>
                          <a:srgbClr val="000000"/>
                        </a:solidFill>
                        <a:effectLst/>
                        <a:latin typeface="+mn-lt"/>
                      </a:endParaRPr>
                    </a:p>
                  </a:txBody>
                  <a:tcPr marL="4467" marR="4467" marT="4467" marB="0" anchor="b">
                    <a:noFill/>
                  </a:tcPr>
                </a:tc>
              </a:tr>
              <a:tr h="187601">
                <a:tc>
                  <a:txBody>
                    <a:bodyPr/>
                    <a:lstStyle/>
                    <a:p>
                      <a:pPr algn="l" fontAlgn="b"/>
                      <a:r>
                        <a:rPr lang="en-US" sz="1800" b="0" i="0" u="none" strike="noStrike" dirty="0" smtClean="0">
                          <a:solidFill>
                            <a:srgbClr val="000000"/>
                          </a:solidFill>
                          <a:effectLst/>
                          <a:latin typeface="+mn-lt"/>
                        </a:rPr>
                        <a:t>Nina Goodrich</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r>
                        <a:rPr lang="en-US" sz="1800" b="0" i="0" u="none" strike="noStrike" dirty="0" smtClean="0">
                          <a:solidFill>
                            <a:srgbClr val="000000"/>
                          </a:solidFill>
                          <a:effectLst/>
                          <a:latin typeface="+mn-lt"/>
                        </a:rPr>
                        <a:t>SPC</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endParaRPr lang="en-US" sz="1800" b="0" i="0" u="none" strike="noStrike" dirty="0">
                        <a:solidFill>
                          <a:srgbClr val="000000"/>
                        </a:solidFill>
                        <a:effectLst/>
                        <a:latin typeface="+mn-lt"/>
                      </a:endParaRPr>
                    </a:p>
                  </a:txBody>
                  <a:tcPr marL="4467" marR="4467" marT="4467" marB="0" anchor="b">
                    <a:noFill/>
                  </a:tcPr>
                </a:tc>
              </a:tr>
              <a:tr h="187601">
                <a:tc>
                  <a:txBody>
                    <a:bodyPr/>
                    <a:lstStyle/>
                    <a:p>
                      <a:pPr algn="l" fontAlgn="b"/>
                      <a:r>
                        <a:rPr lang="en-US" sz="1800" b="0" i="0" u="none" strike="noStrike" dirty="0" smtClean="0">
                          <a:solidFill>
                            <a:srgbClr val="000000"/>
                          </a:solidFill>
                          <a:effectLst/>
                          <a:latin typeface="+mn-lt"/>
                        </a:rPr>
                        <a:t>Alan Blake</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r>
                        <a:rPr lang="en-US" sz="1800" b="0" i="0" u="none" strike="noStrike" dirty="0" smtClean="0">
                          <a:solidFill>
                            <a:srgbClr val="000000"/>
                          </a:solidFill>
                          <a:effectLst/>
                          <a:latin typeface="+mn-lt"/>
                        </a:rPr>
                        <a:t>PAC Next</a:t>
                      </a:r>
                      <a:endParaRPr lang="en-US" sz="1800" b="0" i="0" u="none" strike="noStrike" dirty="0">
                        <a:solidFill>
                          <a:srgbClr val="000000"/>
                        </a:solidFill>
                        <a:effectLst/>
                        <a:latin typeface="+mn-lt"/>
                      </a:endParaRPr>
                    </a:p>
                  </a:txBody>
                  <a:tcPr marL="4467" marR="4467" marT="4467" marB="0" anchor="b">
                    <a:noFill/>
                  </a:tcPr>
                </a:tc>
                <a:tc>
                  <a:txBody>
                    <a:bodyPr/>
                    <a:lstStyle/>
                    <a:p>
                      <a:pPr algn="l" fontAlgn="b"/>
                      <a:endParaRPr lang="en-US" sz="1800" b="0" i="0" u="none" strike="noStrike" dirty="0">
                        <a:solidFill>
                          <a:srgbClr val="000000"/>
                        </a:solidFill>
                        <a:effectLst/>
                        <a:latin typeface="+mn-lt"/>
                      </a:endParaRPr>
                    </a:p>
                  </a:txBody>
                  <a:tcPr marL="4467" marR="4467" marT="4467" marB="0" anchor="b">
                    <a:noFill/>
                  </a:tcPr>
                </a:tc>
              </a:tr>
            </a:tbl>
          </a:graphicData>
        </a:graphic>
      </p:graphicFrame>
    </p:spTree>
    <p:extLst>
      <p:ext uri="{BB962C8B-B14F-4D97-AF65-F5344CB8AC3E}">
        <p14:creationId xmlns:p14="http://schemas.microsoft.com/office/powerpoint/2010/main" val="60968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916"/>
            <a:ext cx="8229600" cy="553791"/>
          </a:xfrm>
        </p:spPr>
        <p:txBody>
          <a:bodyPr>
            <a:normAutofit fontScale="90000"/>
          </a:bodyPr>
          <a:lstStyle/>
          <a:p>
            <a:r>
              <a:rPr lang="en-US" dirty="0" smtClean="0"/>
              <a:t>Recommended Approach</a:t>
            </a:r>
            <a:endParaRPr lang="en-US" dirty="0"/>
          </a:p>
        </p:txBody>
      </p:sp>
      <p:sp>
        <p:nvSpPr>
          <p:cNvPr id="3" name="Slide Number Placeholder 2"/>
          <p:cNvSpPr>
            <a:spLocks noGrp="1"/>
          </p:cNvSpPr>
          <p:nvPr>
            <p:ph type="sldNum" sz="quarter" idx="12"/>
          </p:nvPr>
        </p:nvSpPr>
        <p:spPr/>
        <p:txBody>
          <a:bodyPr/>
          <a:lstStyle/>
          <a:p>
            <a:fld id="{BDF4D06D-A7F8-4C37-AD89-6AFB69DBCEEC}" type="slidenum">
              <a:rPr lang="en-US" smtClean="0"/>
              <a:pPr/>
              <a:t>30</a:t>
            </a:fld>
            <a:endParaRPr lang="en-US" dirty="0"/>
          </a:p>
        </p:txBody>
      </p:sp>
      <p:sp>
        <p:nvSpPr>
          <p:cNvPr id="4" name="TextBox 3"/>
          <p:cNvSpPr txBox="1"/>
          <p:nvPr/>
        </p:nvSpPr>
        <p:spPr>
          <a:xfrm>
            <a:off x="267286" y="1420837"/>
            <a:ext cx="8778240" cy="4493538"/>
          </a:xfrm>
          <a:prstGeom prst="rect">
            <a:avLst/>
          </a:prstGeom>
          <a:noFill/>
        </p:spPr>
        <p:txBody>
          <a:bodyPr wrap="square" rtlCol="0">
            <a:spAutoFit/>
          </a:bodyPr>
          <a:lstStyle/>
          <a:p>
            <a:pPr marL="285750" indent="-285750">
              <a:buFont typeface="Arial" pitchFamily="34" charset="0"/>
              <a:buChar char="•"/>
            </a:pPr>
            <a:r>
              <a:rPr lang="en-US" sz="1900" dirty="0" smtClean="0"/>
              <a:t>AMERIPEN’s research found that the 3 most effective and efficient </a:t>
            </a:r>
            <a:r>
              <a:rPr lang="en-US" sz="1900" dirty="0"/>
              <a:t>programs</a:t>
            </a:r>
            <a:r>
              <a:rPr lang="en-US" sz="1900" dirty="0" smtClean="0"/>
              <a:t> </a:t>
            </a:r>
            <a:br>
              <a:rPr lang="en-US" sz="1900" dirty="0" smtClean="0"/>
            </a:br>
            <a:r>
              <a:rPr lang="en-US" sz="1900" dirty="0" smtClean="0"/>
              <a:t>for addressing sustainable </a:t>
            </a:r>
            <a:r>
              <a:rPr lang="en-US" sz="1900" dirty="0"/>
              <a:t>system financing and increased recovery include:</a:t>
            </a:r>
          </a:p>
          <a:p>
            <a:pPr marL="742950" lvl="1" indent="-285750">
              <a:buFont typeface="Arial" pitchFamily="34" charset="0"/>
              <a:buChar char="•"/>
            </a:pPr>
            <a:endParaRPr lang="en-US" sz="1900" dirty="0"/>
          </a:p>
          <a:p>
            <a:pPr marL="742950" lvl="1" indent="-285750">
              <a:buFont typeface="Arial" pitchFamily="34" charset="0"/>
              <a:buChar char="•"/>
            </a:pPr>
            <a:r>
              <a:rPr lang="en-US" sz="1900" b="1" dirty="0" smtClean="0"/>
              <a:t>Mandatory Recycling and Disposal Bans</a:t>
            </a:r>
          </a:p>
          <a:p>
            <a:pPr marL="1200150" lvl="2" indent="-285750">
              <a:buFont typeface="Arial" pitchFamily="34" charset="0"/>
              <a:buChar char="•"/>
            </a:pPr>
            <a:r>
              <a:rPr lang="en-US" sz="1900" dirty="0" smtClean="0"/>
              <a:t>Implemented together, these two strategies have demonstrated success towards increasing material recovery. </a:t>
            </a:r>
          </a:p>
          <a:p>
            <a:pPr marL="1200150" lvl="2" indent="-285750"/>
            <a:endParaRPr lang="en-US" sz="1900" dirty="0" smtClean="0"/>
          </a:p>
          <a:p>
            <a:pPr marL="1200150" lvl="2" indent="-285750">
              <a:buFont typeface="Arial" pitchFamily="34" charset="0"/>
              <a:buChar char="•"/>
            </a:pPr>
            <a:r>
              <a:rPr lang="en-US" sz="1900" dirty="0" smtClean="0"/>
              <a:t>Increased income from related fees and material recovery streams can provide financing to support infrastructure needs. </a:t>
            </a:r>
            <a:r>
              <a:rPr lang="en-US" sz="1900" i="1" dirty="0" smtClean="0"/>
              <a:t>However, enforcement mechanisms and infrastructure support are required for success. </a:t>
            </a:r>
          </a:p>
          <a:p>
            <a:pPr marL="1200150" lvl="2" indent="-285750">
              <a:buFont typeface="Arial" pitchFamily="34" charset="0"/>
              <a:buChar char="•"/>
            </a:pPr>
            <a:endParaRPr lang="en-US" sz="1900" dirty="0" smtClean="0"/>
          </a:p>
          <a:p>
            <a:pPr marL="742950" lvl="1" indent="-285750">
              <a:buFont typeface="Arial" pitchFamily="34" charset="0"/>
              <a:buChar char="•"/>
            </a:pPr>
            <a:r>
              <a:rPr lang="en-US" sz="1900" b="1" dirty="0" smtClean="0"/>
              <a:t>Pay-As-You-Throw</a:t>
            </a:r>
          </a:p>
          <a:p>
            <a:pPr marL="1200150" lvl="2" indent="-285750">
              <a:buFont typeface="Arial" pitchFamily="34" charset="0"/>
              <a:buChar char="•"/>
            </a:pPr>
            <a:r>
              <a:rPr lang="en-US" sz="1900" dirty="0"/>
              <a:t>These programs are self-</a:t>
            </a:r>
            <a:r>
              <a:rPr lang="en-US" sz="1900" dirty="0" smtClean="0"/>
              <a:t>sustaining, and costs </a:t>
            </a:r>
            <a:r>
              <a:rPr lang="en-US" sz="1900" dirty="0"/>
              <a:t>of program implementation are born by rate </a:t>
            </a:r>
            <a:r>
              <a:rPr lang="en-US" sz="1900" dirty="0" smtClean="0"/>
              <a:t>payers, driving </a:t>
            </a:r>
            <a:r>
              <a:rPr lang="en-US" sz="1900" dirty="0"/>
              <a:t>the greatest influence on behavior </a:t>
            </a:r>
            <a:r>
              <a:rPr lang="en-US" sz="1900" dirty="0" smtClean="0"/>
              <a:t>change.</a:t>
            </a:r>
          </a:p>
          <a:p>
            <a:pPr marL="742950" lvl="1" indent="-285750">
              <a:buFont typeface="Arial" pitchFamily="34" charset="0"/>
              <a:buChar char="•"/>
            </a:pPr>
            <a:endParaRPr lang="en-US" sz="1000" dirty="0" smtClean="0"/>
          </a:p>
          <a:p>
            <a:pPr marL="285750" indent="-285750">
              <a:buFont typeface="Arial" pitchFamily="34" charset="0"/>
              <a:buChar char="•"/>
            </a:pPr>
            <a:endParaRPr lang="en-US" sz="1000" dirty="0" smtClean="0"/>
          </a:p>
        </p:txBody>
      </p:sp>
    </p:spTree>
    <p:extLst>
      <p:ext uri="{BB962C8B-B14F-4D97-AF65-F5344CB8AC3E}">
        <p14:creationId xmlns:p14="http://schemas.microsoft.com/office/powerpoint/2010/main" val="3599219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Slide Number Placeholder 2"/>
          <p:cNvSpPr>
            <a:spLocks noGrp="1"/>
          </p:cNvSpPr>
          <p:nvPr>
            <p:ph type="sldNum" sz="quarter" idx="12"/>
          </p:nvPr>
        </p:nvSpPr>
        <p:spPr/>
        <p:txBody>
          <a:bodyPr/>
          <a:lstStyle/>
          <a:p>
            <a:fld id="{BDF4D06D-A7F8-4C37-AD89-6AFB69DBCEEC}" type="slidenum">
              <a:rPr lang="en-US" smtClean="0"/>
              <a:pPr/>
              <a:t>31</a:t>
            </a:fld>
            <a:endParaRPr lang="en-US" dirty="0"/>
          </a:p>
        </p:txBody>
      </p:sp>
      <p:sp>
        <p:nvSpPr>
          <p:cNvPr id="4" name="TextBox 3"/>
          <p:cNvSpPr txBox="1"/>
          <p:nvPr/>
        </p:nvSpPr>
        <p:spPr>
          <a:xfrm>
            <a:off x="633046" y="1772529"/>
            <a:ext cx="8257736" cy="3477875"/>
          </a:xfrm>
          <a:prstGeom prst="rect">
            <a:avLst/>
          </a:prstGeom>
          <a:noFill/>
        </p:spPr>
        <p:txBody>
          <a:bodyPr wrap="square" rtlCol="0">
            <a:spAutoFit/>
          </a:bodyPr>
          <a:lstStyle/>
          <a:p>
            <a:pPr marL="285750" indent="-285750"/>
            <a:r>
              <a:rPr lang="en-US" sz="2800" dirty="0" smtClean="0"/>
              <a:t>AMERIPEN will: </a:t>
            </a:r>
          </a:p>
          <a:p>
            <a:pPr marL="285750" indent="-285750"/>
            <a:endParaRPr lang="en-US" dirty="0" smtClean="0"/>
          </a:p>
          <a:p>
            <a:pPr marL="285750" indent="-285750">
              <a:buFont typeface="Arial"/>
              <a:buChar char="•"/>
            </a:pPr>
            <a:r>
              <a:rPr lang="en-US" sz="2200" dirty="0" smtClean="0"/>
              <a:t>Use these findings to continue the </a:t>
            </a:r>
            <a:br>
              <a:rPr lang="en-US" sz="2200" dirty="0" smtClean="0"/>
            </a:br>
            <a:r>
              <a:rPr lang="en-US" sz="2200" dirty="0" smtClean="0"/>
              <a:t>dialogue with cities and states.</a:t>
            </a:r>
          </a:p>
          <a:p>
            <a:pPr marL="285750" indent="-285750">
              <a:buFont typeface="Arial" pitchFamily="34" charset="0"/>
              <a:buChar char="•"/>
            </a:pPr>
            <a:endParaRPr lang="en-US" sz="2200" dirty="0" smtClean="0"/>
          </a:p>
          <a:p>
            <a:pPr marL="285750" indent="-285750">
              <a:buFont typeface="Arial" pitchFamily="34" charset="0"/>
              <a:buChar char="•"/>
            </a:pPr>
            <a:r>
              <a:rPr lang="en-US" sz="2200" dirty="0" smtClean="0"/>
              <a:t>Determine its role in helping to expand </a:t>
            </a:r>
            <a:br>
              <a:rPr lang="en-US" sz="2200" dirty="0" smtClean="0"/>
            </a:br>
            <a:r>
              <a:rPr lang="en-US" sz="2200" dirty="0" smtClean="0"/>
              <a:t>the adoption of these best  practices.</a:t>
            </a:r>
          </a:p>
          <a:p>
            <a:endParaRPr lang="en-US" sz="2200" dirty="0" smtClean="0"/>
          </a:p>
          <a:p>
            <a:endParaRPr lang="en-US" dirty="0" smtClean="0"/>
          </a:p>
          <a:p>
            <a:pPr marL="285750" indent="-285750">
              <a:buFont typeface="Arial" pitchFamily="34" charset="0"/>
              <a:buChar char="•"/>
            </a:pPr>
            <a:endParaRPr lang="en-US" sz="1000" dirty="0" smtClean="0"/>
          </a:p>
          <a:p>
            <a:pPr marL="285750" indent="-285750"/>
            <a:endParaRPr lang="en-US" sz="1000" dirty="0" smtClean="0"/>
          </a:p>
        </p:txBody>
      </p:sp>
      <p:pic>
        <p:nvPicPr>
          <p:cNvPr id="7" name="Picture 6" descr="Cover A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9434" y="933103"/>
            <a:ext cx="2560320" cy="2911450"/>
          </a:xfrm>
          <a:prstGeom prst="rect">
            <a:avLst/>
          </a:prstGeom>
        </p:spPr>
      </p:pic>
    </p:spTree>
    <p:extLst>
      <p:ext uri="{BB962C8B-B14F-4D97-AF65-F5344CB8AC3E}">
        <p14:creationId xmlns:p14="http://schemas.microsoft.com/office/powerpoint/2010/main" val="2405038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162" y="1550504"/>
            <a:ext cx="8229600" cy="1611751"/>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t>
            </a:r>
            <a:br>
              <a:rPr lang="en-US" dirty="0" smtClean="0"/>
            </a:br>
            <a:r>
              <a:rPr lang="en-US" dirty="0" smtClean="0"/>
              <a:t/>
            </a:r>
            <a:br>
              <a:rPr lang="en-US" dirty="0" smtClean="0"/>
            </a:br>
            <a:r>
              <a:rPr lang="en-US" dirty="0"/>
              <a:t> </a:t>
            </a:r>
            <a:r>
              <a:rPr lang="en-US" dirty="0" smtClean="0"/>
              <a:t>             </a:t>
            </a:r>
            <a:r>
              <a:rPr lang="en-US" sz="5300" dirty="0" smtClean="0"/>
              <a:t>Thank You</a:t>
            </a:r>
            <a:br>
              <a:rPr lang="en-US" sz="5300" dirty="0" smtClean="0"/>
            </a:br>
            <a:r>
              <a:rPr lang="en-US" sz="5300" dirty="0"/>
              <a:t/>
            </a:r>
            <a:br>
              <a:rPr lang="en-US" sz="5300" dirty="0"/>
            </a:br>
            <a:endParaRPr lang="en-US" sz="5300" dirty="0"/>
          </a:p>
        </p:txBody>
      </p:sp>
      <p:sp>
        <p:nvSpPr>
          <p:cNvPr id="3" name="Slide Number Placeholder 2"/>
          <p:cNvSpPr>
            <a:spLocks noGrp="1"/>
          </p:cNvSpPr>
          <p:nvPr>
            <p:ph type="sldNum" sz="quarter" idx="12"/>
          </p:nvPr>
        </p:nvSpPr>
        <p:spPr/>
        <p:txBody>
          <a:bodyPr/>
          <a:lstStyle/>
          <a:p>
            <a:fld id="{BDF4D06D-A7F8-4C37-AD89-6AFB69DBCEEC}" type="slidenum">
              <a:rPr lang="en-US" smtClean="0"/>
              <a:pPr/>
              <a:t>32</a:t>
            </a:fld>
            <a:endParaRPr lang="en-US" dirty="0"/>
          </a:p>
        </p:txBody>
      </p:sp>
      <p:pic>
        <p:nvPicPr>
          <p:cNvPr id="4" name="Picture 3" descr="Recyclables.tif"/>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895026" y="1550504"/>
            <a:ext cx="7315200" cy="3791712"/>
          </a:xfrm>
          <a:prstGeom prst="rect">
            <a:avLst/>
          </a:prstGeom>
        </p:spPr>
      </p:pic>
    </p:spTree>
    <p:extLst>
      <p:ext uri="{BB962C8B-B14F-4D97-AF65-F5344CB8AC3E}">
        <p14:creationId xmlns:p14="http://schemas.microsoft.com/office/powerpoint/2010/main" val="2747122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Slide Number Placeholder 2"/>
          <p:cNvSpPr>
            <a:spLocks noGrp="1"/>
          </p:cNvSpPr>
          <p:nvPr>
            <p:ph type="sldNum" sz="quarter" idx="12"/>
          </p:nvPr>
        </p:nvSpPr>
        <p:spPr/>
        <p:txBody>
          <a:bodyPr/>
          <a:lstStyle/>
          <a:p>
            <a:fld id="{BDF4D06D-A7F8-4C37-AD89-6AFB69DBCEEC}" type="slidenum">
              <a:rPr lang="en-US" smtClean="0"/>
              <a:pPr/>
              <a:t>4</a:t>
            </a:fld>
            <a:endParaRPr lang="en-US" dirty="0"/>
          </a:p>
        </p:txBody>
      </p:sp>
      <p:sp>
        <p:nvSpPr>
          <p:cNvPr id="4" name="TextBox 3"/>
          <p:cNvSpPr txBox="1"/>
          <p:nvPr/>
        </p:nvSpPr>
        <p:spPr>
          <a:xfrm>
            <a:off x="757879" y="2106955"/>
            <a:ext cx="7397579" cy="2246769"/>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i="1" dirty="0"/>
              <a:t>The goal of </a:t>
            </a:r>
            <a:r>
              <a:rPr lang="en-US" sz="2800" i="1" dirty="0" smtClean="0"/>
              <a:t>AMERIPEN </a:t>
            </a:r>
            <a:r>
              <a:rPr lang="en-US" sz="2800" i="1" dirty="0"/>
              <a:t>is to be the recognized cross-sectional North American industry and trade organization that advocates and educates on environmental packaging issues related to legislation and </a:t>
            </a:r>
            <a:r>
              <a:rPr lang="en-US" sz="2800" i="1" dirty="0" smtClean="0"/>
              <a:t>regulation.</a:t>
            </a:r>
            <a:endParaRPr lang="en-US" sz="2800" i="1" dirty="0"/>
          </a:p>
        </p:txBody>
      </p:sp>
    </p:spTree>
    <p:extLst>
      <p:ext uri="{BB962C8B-B14F-4D97-AF65-F5344CB8AC3E}">
        <p14:creationId xmlns:p14="http://schemas.microsoft.com/office/powerpoint/2010/main" val="1185555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309563" y="654050"/>
            <a:ext cx="8583612" cy="1143000"/>
          </a:xfrm>
        </p:spPr>
        <p:txBody>
          <a:bodyPr>
            <a:normAutofit/>
          </a:bodyPr>
          <a:lstStyle/>
          <a:p>
            <a:pPr eaLnBrk="1" hangingPunct="1"/>
            <a:r>
              <a:rPr lang="en-US" dirty="0" smtClean="0"/>
              <a:t>AMERIPEN will achieve its vision by:</a:t>
            </a:r>
            <a:r>
              <a:rPr lang="en-US" sz="1800" dirty="0" smtClean="0"/>
              <a:t/>
            </a:r>
            <a:br>
              <a:rPr lang="en-US" sz="1800" dirty="0" smtClean="0"/>
            </a:br>
            <a:endParaRPr lang="en-US" dirty="0" smtClean="0"/>
          </a:p>
        </p:txBody>
      </p:sp>
      <p:sp>
        <p:nvSpPr>
          <p:cNvPr id="2" name="Content Placeholder 1"/>
          <p:cNvSpPr>
            <a:spLocks noGrp="1"/>
          </p:cNvSpPr>
          <p:nvPr>
            <p:ph idx="1"/>
          </p:nvPr>
        </p:nvSpPr>
        <p:spPr>
          <a:xfrm>
            <a:off x="944563" y="1563688"/>
            <a:ext cx="7661275" cy="275907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ormAutofit fontScale="62500" lnSpcReduction="20000"/>
          </a:bodyPr>
          <a:lstStyle/>
          <a:p>
            <a:pPr marL="514350" lvl="1" indent="0" eaLnBrk="1" fontAlgn="auto" hangingPunct="1">
              <a:spcAft>
                <a:spcPts val="0"/>
              </a:spcAft>
              <a:buNone/>
              <a:defRPr/>
            </a:pPr>
            <a:r>
              <a:rPr lang="en-US" sz="3600" dirty="0" smtClean="0"/>
              <a:t>Providing DATA</a:t>
            </a:r>
          </a:p>
          <a:p>
            <a:pPr marL="514350" lvl="1" indent="0" eaLnBrk="1" fontAlgn="auto" hangingPunct="1">
              <a:spcAft>
                <a:spcPts val="0"/>
              </a:spcAft>
              <a:buNone/>
              <a:defRPr/>
            </a:pPr>
            <a:r>
              <a:rPr lang="en-US" sz="3600" dirty="0" smtClean="0"/>
              <a:t>Taking ACTION that</a:t>
            </a:r>
          </a:p>
          <a:p>
            <a:pPr marL="1371600" lvl="3" indent="0" eaLnBrk="1" fontAlgn="auto" hangingPunct="1">
              <a:spcAft>
                <a:spcPts val="0"/>
              </a:spcAft>
              <a:buNone/>
              <a:defRPr/>
            </a:pPr>
            <a:r>
              <a:rPr lang="en-US" sz="3400" dirty="0" smtClean="0"/>
              <a:t>Reinforces the Value of Packaging</a:t>
            </a:r>
          </a:p>
          <a:p>
            <a:pPr marL="1371600" lvl="3" indent="0" eaLnBrk="1" fontAlgn="auto" hangingPunct="1">
              <a:spcAft>
                <a:spcPts val="0"/>
              </a:spcAft>
              <a:buNone/>
              <a:defRPr/>
            </a:pPr>
            <a:r>
              <a:rPr lang="en-US" sz="3400" dirty="0"/>
              <a:t>Increases Recovery of </a:t>
            </a:r>
            <a:r>
              <a:rPr lang="en-US" sz="3400" dirty="0" smtClean="0"/>
              <a:t>Packaging</a:t>
            </a:r>
          </a:p>
          <a:p>
            <a:pPr marL="514350" lvl="1" indent="0" eaLnBrk="1" fontAlgn="auto" hangingPunct="1">
              <a:spcAft>
                <a:spcPts val="0"/>
              </a:spcAft>
              <a:buNone/>
              <a:defRPr/>
            </a:pPr>
            <a:r>
              <a:rPr lang="en-US" sz="3600" dirty="0" smtClean="0"/>
              <a:t>LEADING collaboration</a:t>
            </a:r>
            <a:endParaRPr lang="en-US" dirty="0"/>
          </a:p>
        </p:txBody>
      </p:sp>
      <p:pic>
        <p:nvPicPr>
          <p:cNvPr id="15364"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30888" y="4725988"/>
            <a:ext cx="2286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7750" y="4706938"/>
            <a:ext cx="2286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3451225" y="4732338"/>
            <a:ext cx="2286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015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3" name="Slide Number Placeholder 2"/>
          <p:cNvSpPr>
            <a:spLocks noGrp="1"/>
          </p:cNvSpPr>
          <p:nvPr>
            <p:ph type="sldNum" sz="quarter" idx="12"/>
          </p:nvPr>
        </p:nvSpPr>
        <p:spPr/>
        <p:txBody>
          <a:bodyPr/>
          <a:lstStyle/>
          <a:p>
            <a:fld id="{BDF4D06D-A7F8-4C37-AD89-6AFB69DBCEEC}" type="slidenum">
              <a:rPr lang="en-US" smtClean="0"/>
              <a:pPr/>
              <a:t>6</a:t>
            </a:fld>
            <a:endParaRPr lang="en-US" dirty="0"/>
          </a:p>
        </p:txBody>
      </p:sp>
      <p:pic>
        <p:nvPicPr>
          <p:cNvPr id="4"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3388" y="2030413"/>
            <a:ext cx="3232547" cy="323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983892" y="2100649"/>
            <a:ext cx="3641124" cy="2677656"/>
          </a:xfrm>
          <a:prstGeom prst="rect">
            <a:avLst/>
          </a:prstGeom>
          <a:noFill/>
        </p:spPr>
        <p:txBody>
          <a:bodyPr wrap="square" rtlCol="0">
            <a:spAutoFit/>
          </a:bodyPr>
          <a:lstStyle/>
          <a:p>
            <a:r>
              <a:rPr lang="en-US" sz="2800" b="1" dirty="0" smtClean="0">
                <a:solidFill>
                  <a:schemeClr val="tx2"/>
                </a:solidFill>
              </a:rPr>
              <a:t>Members</a:t>
            </a:r>
          </a:p>
          <a:p>
            <a:endParaRPr lang="en-US" sz="2800" b="1" dirty="0">
              <a:solidFill>
                <a:schemeClr val="tx2"/>
              </a:solidFill>
            </a:endParaRPr>
          </a:p>
          <a:p>
            <a:r>
              <a:rPr lang="en-US" sz="2800" b="1" dirty="0" smtClean="0">
                <a:solidFill>
                  <a:schemeClr val="tx2"/>
                </a:solidFill>
              </a:rPr>
              <a:t>Technical Advisory Group</a:t>
            </a:r>
          </a:p>
          <a:p>
            <a:endParaRPr lang="en-US" sz="2800" b="1" dirty="0">
              <a:solidFill>
                <a:schemeClr val="tx2"/>
              </a:solidFill>
            </a:endParaRPr>
          </a:p>
          <a:p>
            <a:r>
              <a:rPr lang="en-US" sz="2800" b="1" dirty="0" smtClean="0">
                <a:solidFill>
                  <a:schemeClr val="tx2"/>
                </a:solidFill>
              </a:rPr>
              <a:t>External Stakeholders</a:t>
            </a:r>
            <a:endParaRPr lang="en-US" sz="2800" b="1" dirty="0">
              <a:solidFill>
                <a:schemeClr val="tx2"/>
              </a:solidFill>
            </a:endParaRPr>
          </a:p>
        </p:txBody>
      </p:sp>
    </p:spTree>
    <p:extLst>
      <p:ext uri="{BB962C8B-B14F-4D97-AF65-F5344CB8AC3E}">
        <p14:creationId xmlns:p14="http://schemas.microsoft.com/office/powerpoint/2010/main" val="373418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1981200"/>
            <a:ext cx="4040188" cy="3951288"/>
          </a:xfrm>
        </p:spPr>
        <p:txBody>
          <a:bodyPr>
            <a:normAutofit fontScale="92500" lnSpcReduction="10000"/>
          </a:bodyPr>
          <a:lstStyle/>
          <a:p>
            <a:endParaRPr lang="en-US" dirty="0" smtClean="0"/>
          </a:p>
          <a:p>
            <a:r>
              <a:rPr lang="en-US" dirty="0" smtClean="0"/>
              <a:t>AMERIPEN sponsored research to identify proven best practices.</a:t>
            </a:r>
          </a:p>
          <a:p>
            <a:pPr marL="0" indent="0">
              <a:buNone/>
            </a:pPr>
            <a:endParaRPr lang="en-US" dirty="0" smtClean="0"/>
          </a:p>
          <a:p>
            <a:r>
              <a:rPr lang="en-US" dirty="0" smtClean="0"/>
              <a:t>These five areas were found  to be key to effective recovery of packaging.</a:t>
            </a:r>
          </a:p>
          <a:p>
            <a:pPr marL="0" indent="0">
              <a:buNone/>
            </a:pPr>
            <a:endParaRPr lang="en-US" dirty="0" smtClean="0"/>
          </a:p>
          <a:p>
            <a:r>
              <a:rPr lang="en-US" dirty="0" smtClean="0"/>
              <a:t>Identify gaps and opportunities.</a:t>
            </a:r>
          </a:p>
          <a:p>
            <a:endParaRPr lang="en-US" dirty="0" smtClean="0"/>
          </a:p>
          <a:p>
            <a:pPr marL="0" indent="0">
              <a:buNone/>
            </a:pPr>
            <a:endParaRPr lang="en-US" dirty="0" smtClean="0"/>
          </a:p>
        </p:txBody>
      </p:sp>
      <p:grpSp>
        <p:nvGrpSpPr>
          <p:cNvPr id="5" name="Group 4"/>
          <p:cNvGrpSpPr/>
          <p:nvPr/>
        </p:nvGrpSpPr>
        <p:grpSpPr>
          <a:xfrm>
            <a:off x="4724400" y="2047010"/>
            <a:ext cx="4215307" cy="3820390"/>
            <a:chOff x="4245045" y="356097"/>
            <a:chExt cx="4594155" cy="4444503"/>
          </a:xfrm>
        </p:grpSpPr>
        <p:sp>
          <p:nvSpPr>
            <p:cNvPr id="6" name="Freeform 47"/>
            <p:cNvSpPr>
              <a:spLocks/>
            </p:cNvSpPr>
            <p:nvPr/>
          </p:nvSpPr>
          <p:spPr bwMode="auto">
            <a:xfrm>
              <a:off x="6593213" y="1463814"/>
              <a:ext cx="2245987" cy="2577962"/>
            </a:xfrm>
            <a:custGeom>
              <a:avLst/>
              <a:gdLst>
                <a:gd name="T0" fmla="*/ 204 w 708"/>
                <a:gd name="T1" fmla="*/ 29 h 812"/>
                <a:gd name="T2" fmla="*/ 0 w 708"/>
                <a:gd name="T3" fmla="*/ 101 h 812"/>
                <a:gd name="T4" fmla="*/ 524 w 708"/>
                <a:gd name="T5" fmla="*/ 638 h 812"/>
                <a:gd name="T6" fmla="*/ 591 w 708"/>
                <a:gd name="T7" fmla="*/ 650 h 812"/>
                <a:gd name="T8" fmla="*/ 582 w 708"/>
                <a:gd name="T9" fmla="*/ 53 h 812"/>
                <a:gd name="T10" fmla="*/ 204 w 708"/>
                <a:gd name="T11" fmla="*/ 29 h 812"/>
              </a:gdLst>
              <a:ahLst/>
              <a:cxnLst>
                <a:cxn ang="0">
                  <a:pos x="T0" y="T1"/>
                </a:cxn>
                <a:cxn ang="0">
                  <a:pos x="T2" y="T3"/>
                </a:cxn>
                <a:cxn ang="0">
                  <a:pos x="T4" y="T5"/>
                </a:cxn>
                <a:cxn ang="0">
                  <a:pos x="T6" y="T7"/>
                </a:cxn>
                <a:cxn ang="0">
                  <a:pos x="T8" y="T9"/>
                </a:cxn>
                <a:cxn ang="0">
                  <a:pos x="T10" y="T11"/>
                </a:cxn>
              </a:cxnLst>
              <a:rect l="0" t="0" r="r" b="b"/>
              <a:pathLst>
                <a:path w="708" h="812">
                  <a:moveTo>
                    <a:pt x="204" y="29"/>
                  </a:moveTo>
                  <a:cubicBezTo>
                    <a:pt x="129" y="44"/>
                    <a:pt x="60" y="69"/>
                    <a:pt x="0" y="101"/>
                  </a:cubicBezTo>
                  <a:cubicBezTo>
                    <a:pt x="160" y="205"/>
                    <a:pt x="449" y="316"/>
                    <a:pt x="524" y="638"/>
                  </a:cubicBezTo>
                  <a:cubicBezTo>
                    <a:pt x="538" y="696"/>
                    <a:pt x="535" y="812"/>
                    <a:pt x="591" y="650"/>
                  </a:cubicBezTo>
                  <a:cubicBezTo>
                    <a:pt x="620" y="566"/>
                    <a:pt x="708" y="306"/>
                    <a:pt x="582" y="53"/>
                  </a:cubicBezTo>
                  <a:cubicBezTo>
                    <a:pt x="481" y="11"/>
                    <a:pt x="346" y="0"/>
                    <a:pt x="204" y="29"/>
                  </a:cubicBezTo>
                  <a:close/>
                </a:path>
              </a:pathLst>
            </a:custGeom>
            <a:solidFill>
              <a:srgbClr val="0084A9"/>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7" name="Group 6"/>
            <p:cNvGrpSpPr/>
            <p:nvPr/>
          </p:nvGrpSpPr>
          <p:grpSpPr>
            <a:xfrm>
              <a:off x="4245045" y="356097"/>
              <a:ext cx="4375189" cy="4444503"/>
              <a:chOff x="4245045" y="356097"/>
              <a:chExt cx="4375189" cy="4444503"/>
            </a:xfrm>
          </p:grpSpPr>
          <p:sp>
            <p:nvSpPr>
              <p:cNvPr id="8" name="Freeform 44"/>
              <p:cNvSpPr>
                <a:spLocks/>
              </p:cNvSpPr>
              <p:nvPr/>
            </p:nvSpPr>
            <p:spPr bwMode="auto">
              <a:xfrm>
                <a:off x="4245045" y="2551553"/>
                <a:ext cx="2698681" cy="2039497"/>
              </a:xfrm>
              <a:custGeom>
                <a:avLst/>
                <a:gdLst>
                  <a:gd name="T0" fmla="*/ 727 w 850"/>
                  <a:gd name="T1" fmla="*/ 439 h 642"/>
                  <a:gd name="T2" fmla="*/ 850 w 850"/>
                  <a:gd name="T3" fmla="*/ 261 h 642"/>
                  <a:gd name="T4" fmla="*/ 110 w 850"/>
                  <a:gd name="T5" fmla="*/ 135 h 642"/>
                  <a:gd name="T6" fmla="*/ 49 w 850"/>
                  <a:gd name="T7" fmla="*/ 164 h 642"/>
                  <a:gd name="T8" fmla="*/ 407 w 850"/>
                  <a:gd name="T9" fmla="*/ 642 h 642"/>
                  <a:gd name="T10" fmla="*/ 727 w 850"/>
                  <a:gd name="T11" fmla="*/ 439 h 642"/>
                </a:gdLst>
                <a:ahLst/>
                <a:cxnLst>
                  <a:cxn ang="0">
                    <a:pos x="T0" y="T1"/>
                  </a:cxn>
                  <a:cxn ang="0">
                    <a:pos x="T2" y="T3"/>
                  </a:cxn>
                  <a:cxn ang="0">
                    <a:pos x="T4" y="T5"/>
                  </a:cxn>
                  <a:cxn ang="0">
                    <a:pos x="T6" y="T7"/>
                  </a:cxn>
                  <a:cxn ang="0">
                    <a:pos x="T8" y="T9"/>
                  </a:cxn>
                  <a:cxn ang="0">
                    <a:pos x="T10" y="T11"/>
                  </a:cxn>
                </a:cxnLst>
                <a:rect l="0" t="0" r="r" b="b"/>
                <a:pathLst>
                  <a:path w="850" h="642">
                    <a:moveTo>
                      <a:pt x="727" y="439"/>
                    </a:moveTo>
                    <a:cubicBezTo>
                      <a:pt x="779" y="382"/>
                      <a:pt x="820" y="322"/>
                      <a:pt x="850" y="261"/>
                    </a:cubicBezTo>
                    <a:cubicBezTo>
                      <a:pt x="660" y="271"/>
                      <a:pt x="360" y="351"/>
                      <a:pt x="110" y="135"/>
                    </a:cubicBezTo>
                    <a:cubicBezTo>
                      <a:pt x="65" y="95"/>
                      <a:pt x="0" y="0"/>
                      <a:pt x="49" y="164"/>
                    </a:cubicBezTo>
                    <a:cubicBezTo>
                      <a:pt x="75" y="249"/>
                      <a:pt x="156" y="511"/>
                      <a:pt x="407" y="642"/>
                    </a:cubicBezTo>
                    <a:cubicBezTo>
                      <a:pt x="513" y="616"/>
                      <a:pt x="630" y="546"/>
                      <a:pt x="727" y="439"/>
                    </a:cubicBezTo>
                    <a:close/>
                  </a:path>
                </a:pathLst>
              </a:custGeom>
              <a:solidFill>
                <a:srgbClr val="0084A9"/>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45"/>
              <p:cNvSpPr>
                <a:spLocks/>
              </p:cNvSpPr>
              <p:nvPr/>
            </p:nvSpPr>
            <p:spPr bwMode="auto">
              <a:xfrm>
                <a:off x="4347273" y="463550"/>
                <a:ext cx="1583628" cy="2822575"/>
              </a:xfrm>
              <a:custGeom>
                <a:avLst/>
                <a:gdLst>
                  <a:gd name="T0" fmla="*/ 292 w 499"/>
                  <a:gd name="T1" fmla="*/ 828 h 889"/>
                  <a:gd name="T2" fmla="*/ 499 w 499"/>
                  <a:gd name="T3" fmla="*/ 889 h 889"/>
                  <a:gd name="T4" fmla="*/ 391 w 499"/>
                  <a:gd name="T5" fmla="*/ 147 h 889"/>
                  <a:gd name="T6" fmla="*/ 344 w 499"/>
                  <a:gd name="T7" fmla="*/ 98 h 889"/>
                  <a:gd name="T8" fmla="*/ 0 w 499"/>
                  <a:gd name="T9" fmla="*/ 586 h 889"/>
                  <a:gd name="T10" fmla="*/ 292 w 499"/>
                  <a:gd name="T11" fmla="*/ 828 h 889"/>
                </a:gdLst>
                <a:ahLst/>
                <a:cxnLst>
                  <a:cxn ang="0">
                    <a:pos x="T0" y="T1"/>
                  </a:cxn>
                  <a:cxn ang="0">
                    <a:pos x="T2" y="T3"/>
                  </a:cxn>
                  <a:cxn ang="0">
                    <a:pos x="T4" y="T5"/>
                  </a:cxn>
                  <a:cxn ang="0">
                    <a:pos x="T6" y="T7"/>
                  </a:cxn>
                  <a:cxn ang="0">
                    <a:pos x="T8" y="T9"/>
                  </a:cxn>
                  <a:cxn ang="0">
                    <a:pos x="T10" y="T11"/>
                  </a:cxn>
                </a:cxnLst>
                <a:rect l="0" t="0" r="r" b="b"/>
                <a:pathLst>
                  <a:path w="499" h="889">
                    <a:moveTo>
                      <a:pt x="292" y="828"/>
                    </a:moveTo>
                    <a:cubicBezTo>
                      <a:pt x="362" y="859"/>
                      <a:pt x="432" y="880"/>
                      <a:pt x="499" y="889"/>
                    </a:cubicBezTo>
                    <a:cubicBezTo>
                      <a:pt x="431" y="711"/>
                      <a:pt x="262" y="451"/>
                      <a:pt x="391" y="147"/>
                    </a:cubicBezTo>
                    <a:cubicBezTo>
                      <a:pt x="414" y="91"/>
                      <a:pt x="484" y="0"/>
                      <a:pt x="344" y="98"/>
                    </a:cubicBezTo>
                    <a:cubicBezTo>
                      <a:pt x="271" y="149"/>
                      <a:pt x="47" y="307"/>
                      <a:pt x="0" y="586"/>
                    </a:cubicBezTo>
                    <a:cubicBezTo>
                      <a:pt x="57" y="679"/>
                      <a:pt x="160" y="768"/>
                      <a:pt x="292" y="828"/>
                    </a:cubicBezTo>
                    <a:close/>
                  </a:path>
                </a:pathLst>
              </a:custGeom>
              <a:solidFill>
                <a:srgbClr val="0084A9"/>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46"/>
              <p:cNvSpPr>
                <a:spLocks/>
              </p:cNvSpPr>
              <p:nvPr/>
            </p:nvSpPr>
            <p:spPr bwMode="auto">
              <a:xfrm>
                <a:off x="5722999" y="356097"/>
                <a:ext cx="2714564" cy="1939428"/>
              </a:xfrm>
              <a:custGeom>
                <a:avLst/>
                <a:gdLst>
                  <a:gd name="T0" fmla="*/ 9 w 855"/>
                  <a:gd name="T1" fmla="*/ 395 h 611"/>
                  <a:gd name="T2" fmla="*/ 14 w 855"/>
                  <a:gd name="T3" fmla="*/ 611 h 611"/>
                  <a:gd name="T4" fmla="*/ 687 w 855"/>
                  <a:gd name="T5" fmla="*/ 278 h 611"/>
                  <a:gd name="T6" fmla="*/ 719 w 855"/>
                  <a:gd name="T7" fmla="*/ 219 h 611"/>
                  <a:gd name="T8" fmla="*/ 148 w 855"/>
                  <a:gd name="T9" fmla="*/ 42 h 611"/>
                  <a:gd name="T10" fmla="*/ 9 w 855"/>
                  <a:gd name="T11" fmla="*/ 395 h 611"/>
                </a:gdLst>
                <a:ahLst/>
                <a:cxnLst>
                  <a:cxn ang="0">
                    <a:pos x="T0" y="T1"/>
                  </a:cxn>
                  <a:cxn ang="0">
                    <a:pos x="T2" y="T3"/>
                  </a:cxn>
                  <a:cxn ang="0">
                    <a:pos x="T4" y="T5"/>
                  </a:cxn>
                  <a:cxn ang="0">
                    <a:pos x="T6" y="T7"/>
                  </a:cxn>
                  <a:cxn ang="0">
                    <a:pos x="T8" y="T9"/>
                  </a:cxn>
                  <a:cxn ang="0">
                    <a:pos x="T10" y="T11"/>
                  </a:cxn>
                </a:cxnLst>
                <a:rect l="0" t="0" r="r" b="b"/>
                <a:pathLst>
                  <a:path w="855" h="611">
                    <a:moveTo>
                      <a:pt x="9" y="395"/>
                    </a:moveTo>
                    <a:cubicBezTo>
                      <a:pt x="0" y="471"/>
                      <a:pt x="3" y="544"/>
                      <a:pt x="14" y="611"/>
                    </a:cubicBezTo>
                    <a:cubicBezTo>
                      <a:pt x="162" y="491"/>
                      <a:pt x="357" y="250"/>
                      <a:pt x="687" y="278"/>
                    </a:cubicBezTo>
                    <a:cubicBezTo>
                      <a:pt x="747" y="283"/>
                      <a:pt x="855" y="322"/>
                      <a:pt x="719" y="219"/>
                    </a:cubicBezTo>
                    <a:cubicBezTo>
                      <a:pt x="648" y="165"/>
                      <a:pt x="428" y="0"/>
                      <a:pt x="148" y="42"/>
                    </a:cubicBezTo>
                    <a:cubicBezTo>
                      <a:pt x="77" y="125"/>
                      <a:pt x="25" y="251"/>
                      <a:pt x="9" y="395"/>
                    </a:cubicBezTo>
                    <a:close/>
                  </a:path>
                </a:pathLst>
              </a:custGeom>
              <a:solidFill>
                <a:srgbClr val="0084A9"/>
              </a:solidFill>
              <a:ln>
                <a:noFill/>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48"/>
              <p:cNvSpPr>
                <a:spLocks/>
              </p:cNvSpPr>
              <p:nvPr/>
            </p:nvSpPr>
            <p:spPr bwMode="auto">
              <a:xfrm>
                <a:off x="5710496" y="2459309"/>
                <a:ext cx="2365117" cy="2341291"/>
              </a:xfrm>
              <a:custGeom>
                <a:avLst/>
                <a:gdLst>
                  <a:gd name="T0" fmla="*/ 642 w 745"/>
                  <a:gd name="T1" fmla="*/ 172 h 737"/>
                  <a:gd name="T2" fmla="*/ 511 w 745"/>
                  <a:gd name="T3" fmla="*/ 0 h 737"/>
                  <a:gd name="T4" fmla="*/ 162 w 745"/>
                  <a:gd name="T5" fmla="*/ 664 h 737"/>
                  <a:gd name="T6" fmla="*/ 171 w 745"/>
                  <a:gd name="T7" fmla="*/ 731 h 737"/>
                  <a:gd name="T8" fmla="*/ 737 w 745"/>
                  <a:gd name="T9" fmla="*/ 539 h 737"/>
                  <a:gd name="T10" fmla="*/ 642 w 745"/>
                  <a:gd name="T11" fmla="*/ 172 h 737"/>
                </a:gdLst>
                <a:ahLst/>
                <a:cxnLst>
                  <a:cxn ang="0">
                    <a:pos x="T0" y="T1"/>
                  </a:cxn>
                  <a:cxn ang="0">
                    <a:pos x="T2" y="T3"/>
                  </a:cxn>
                  <a:cxn ang="0">
                    <a:pos x="T4" y="T5"/>
                  </a:cxn>
                  <a:cxn ang="0">
                    <a:pos x="T6" y="T7"/>
                  </a:cxn>
                  <a:cxn ang="0">
                    <a:pos x="T8" y="T9"/>
                  </a:cxn>
                  <a:cxn ang="0">
                    <a:pos x="T10" y="T11"/>
                  </a:cxn>
                </a:cxnLst>
                <a:rect l="0" t="0" r="r" b="b"/>
                <a:pathLst>
                  <a:path w="745" h="737">
                    <a:moveTo>
                      <a:pt x="642" y="172"/>
                    </a:moveTo>
                    <a:cubicBezTo>
                      <a:pt x="604" y="105"/>
                      <a:pt x="559" y="47"/>
                      <a:pt x="511" y="0"/>
                    </a:cubicBezTo>
                    <a:cubicBezTo>
                      <a:pt x="461" y="184"/>
                      <a:pt x="445" y="494"/>
                      <a:pt x="162" y="664"/>
                    </a:cubicBezTo>
                    <a:cubicBezTo>
                      <a:pt x="111" y="695"/>
                      <a:pt x="0" y="728"/>
                      <a:pt x="171" y="731"/>
                    </a:cubicBezTo>
                    <a:cubicBezTo>
                      <a:pt x="260" y="733"/>
                      <a:pt x="534" y="737"/>
                      <a:pt x="737" y="539"/>
                    </a:cubicBezTo>
                    <a:cubicBezTo>
                      <a:pt x="745" y="430"/>
                      <a:pt x="714" y="298"/>
                      <a:pt x="642" y="172"/>
                    </a:cubicBezTo>
                    <a:close/>
                  </a:path>
                </a:pathLst>
              </a:custGeom>
              <a:solidFill>
                <a:srgbClr val="0084A9"/>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TextBox 11"/>
              <p:cNvSpPr txBox="1"/>
              <p:nvPr/>
            </p:nvSpPr>
            <p:spPr>
              <a:xfrm>
                <a:off x="7248634" y="1862780"/>
                <a:ext cx="1371600" cy="429667"/>
              </a:xfrm>
              <a:prstGeom prst="rect">
                <a:avLst/>
              </a:prstGeom>
              <a:noFill/>
            </p:spPr>
            <p:txBody>
              <a:bodyPr wrap="square" rtlCol="0">
                <a:spAutoFit/>
              </a:bodyPr>
              <a:lstStyle/>
              <a:p>
                <a:pPr algn="ctr"/>
                <a:r>
                  <a:rPr lang="en-US" b="1" dirty="0" smtClean="0">
                    <a:solidFill>
                      <a:prstClr val="white"/>
                    </a:solidFill>
                    <a:latin typeface="Arial Narrow" pitchFamily="34" charset="0"/>
                  </a:rPr>
                  <a:t>Collection</a:t>
                </a:r>
              </a:p>
            </p:txBody>
          </p:sp>
        </p:grpSp>
      </p:grpSp>
      <p:sp>
        <p:nvSpPr>
          <p:cNvPr id="16" name="TextBox 15"/>
          <p:cNvSpPr txBox="1"/>
          <p:nvPr/>
        </p:nvSpPr>
        <p:spPr>
          <a:xfrm>
            <a:off x="6477000" y="2362200"/>
            <a:ext cx="1371600" cy="369332"/>
          </a:xfrm>
          <a:prstGeom prst="rect">
            <a:avLst/>
          </a:prstGeom>
          <a:noFill/>
        </p:spPr>
        <p:txBody>
          <a:bodyPr wrap="square" rtlCol="0">
            <a:spAutoFit/>
          </a:bodyPr>
          <a:lstStyle/>
          <a:p>
            <a:pPr algn="ctr"/>
            <a:r>
              <a:rPr lang="en-US" b="1" dirty="0" smtClean="0">
                <a:solidFill>
                  <a:prstClr val="white"/>
                </a:solidFill>
                <a:latin typeface="Arial Narrow" pitchFamily="34" charset="0"/>
              </a:rPr>
              <a:t>Processing</a:t>
            </a:r>
          </a:p>
        </p:txBody>
      </p:sp>
      <p:sp>
        <p:nvSpPr>
          <p:cNvPr id="17" name="TextBox 16"/>
          <p:cNvSpPr txBox="1"/>
          <p:nvPr/>
        </p:nvSpPr>
        <p:spPr>
          <a:xfrm>
            <a:off x="4741998" y="3581400"/>
            <a:ext cx="1354002" cy="369332"/>
          </a:xfrm>
          <a:prstGeom prst="rect">
            <a:avLst/>
          </a:prstGeom>
          <a:noFill/>
        </p:spPr>
        <p:txBody>
          <a:bodyPr wrap="square" rtlCol="0">
            <a:spAutoFit/>
          </a:bodyPr>
          <a:lstStyle/>
          <a:p>
            <a:pPr algn="ctr"/>
            <a:r>
              <a:rPr lang="en-US" b="1" dirty="0" smtClean="0">
                <a:solidFill>
                  <a:prstClr val="white"/>
                </a:solidFill>
                <a:latin typeface="Arial Narrow" pitchFamily="34" charset="0"/>
              </a:rPr>
              <a:t>Education</a:t>
            </a:r>
          </a:p>
        </p:txBody>
      </p:sp>
      <p:sp>
        <p:nvSpPr>
          <p:cNvPr id="18" name="TextBox 17"/>
          <p:cNvSpPr txBox="1"/>
          <p:nvPr/>
        </p:nvSpPr>
        <p:spPr>
          <a:xfrm>
            <a:off x="5105400" y="4800600"/>
            <a:ext cx="1736066" cy="646331"/>
          </a:xfrm>
          <a:prstGeom prst="rect">
            <a:avLst/>
          </a:prstGeom>
          <a:noFill/>
        </p:spPr>
        <p:txBody>
          <a:bodyPr wrap="square" rtlCol="0">
            <a:spAutoFit/>
          </a:bodyPr>
          <a:lstStyle/>
          <a:p>
            <a:pPr algn="ctr"/>
            <a:r>
              <a:rPr lang="en-US" b="1" dirty="0" smtClean="0">
                <a:solidFill>
                  <a:prstClr val="white"/>
                </a:solidFill>
                <a:latin typeface="Arial Narrow" pitchFamily="34" charset="0"/>
              </a:rPr>
              <a:t>Local/State Policy</a:t>
            </a:r>
          </a:p>
        </p:txBody>
      </p:sp>
      <p:sp>
        <p:nvSpPr>
          <p:cNvPr id="19" name="TextBox 18"/>
          <p:cNvSpPr txBox="1"/>
          <p:nvPr/>
        </p:nvSpPr>
        <p:spPr>
          <a:xfrm>
            <a:off x="6878930" y="5054565"/>
            <a:ext cx="1420045" cy="369332"/>
          </a:xfrm>
          <a:prstGeom prst="rect">
            <a:avLst/>
          </a:prstGeom>
          <a:noFill/>
        </p:spPr>
        <p:txBody>
          <a:bodyPr wrap="square" rtlCol="0">
            <a:spAutoFit/>
          </a:bodyPr>
          <a:lstStyle/>
          <a:p>
            <a:pPr algn="ctr"/>
            <a:r>
              <a:rPr lang="en-US" b="1" dirty="0" smtClean="0">
                <a:solidFill>
                  <a:prstClr val="white"/>
                </a:solidFill>
                <a:latin typeface="Arial Narrow" pitchFamily="34" charset="0"/>
              </a:rPr>
              <a:t>Financial</a:t>
            </a:r>
          </a:p>
        </p:txBody>
      </p:sp>
      <p:sp>
        <p:nvSpPr>
          <p:cNvPr id="20" name="Title 1"/>
          <p:cNvSpPr>
            <a:spLocks noGrp="1"/>
          </p:cNvSpPr>
          <p:nvPr>
            <p:ph type="title"/>
          </p:nvPr>
        </p:nvSpPr>
        <p:spPr>
          <a:xfrm>
            <a:off x="457200" y="457200"/>
            <a:ext cx="8229600" cy="1143000"/>
          </a:xfrm>
        </p:spPr>
        <p:txBody>
          <a:bodyPr/>
          <a:lstStyle/>
          <a:p>
            <a:pPr algn="ctr"/>
            <a:r>
              <a:rPr lang="en-US" dirty="0" smtClean="0"/>
              <a:t>100 </a:t>
            </a:r>
            <a:r>
              <a:rPr lang="en-US" dirty="0"/>
              <a:t>Cities </a:t>
            </a:r>
            <a:r>
              <a:rPr lang="en-US" dirty="0" smtClean="0"/>
              <a:t>Survey</a:t>
            </a:r>
            <a:endParaRPr lang="en-US" dirty="0"/>
          </a:p>
        </p:txBody>
      </p:sp>
    </p:spTree>
    <p:extLst>
      <p:ext uri="{BB962C8B-B14F-4D97-AF65-F5344CB8AC3E}">
        <p14:creationId xmlns:p14="http://schemas.microsoft.com/office/powerpoint/2010/main" val="3295074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100 Largest Cities Survey</a:t>
            </a:r>
            <a:endParaRPr lang="en-US" dirty="0"/>
          </a:p>
        </p:txBody>
      </p:sp>
      <p:sp>
        <p:nvSpPr>
          <p:cNvPr id="3" name="TextBox 2"/>
          <p:cNvSpPr txBox="1"/>
          <p:nvPr/>
        </p:nvSpPr>
        <p:spPr>
          <a:xfrm>
            <a:off x="457200" y="1219200"/>
            <a:ext cx="6257924" cy="461665"/>
          </a:xfrm>
          <a:prstGeom prst="rect">
            <a:avLst/>
          </a:prstGeom>
          <a:noFill/>
        </p:spPr>
        <p:txBody>
          <a:bodyPr wrap="square" rtlCol="0">
            <a:spAutoFit/>
          </a:bodyPr>
          <a:lstStyle/>
          <a:p>
            <a:r>
              <a:rPr lang="en-US" sz="2400" dirty="0" smtClean="0"/>
              <a:t>Nearly 80% </a:t>
            </a:r>
            <a:r>
              <a:rPr lang="en-US" sz="2400" dirty="0"/>
              <a:t>response </a:t>
            </a:r>
            <a:r>
              <a:rPr lang="en-US" sz="2400" dirty="0" smtClean="0"/>
              <a:t>rate</a:t>
            </a:r>
            <a:endParaRPr lang="en-US" sz="2400" dirty="0"/>
          </a:p>
        </p:txBody>
      </p:sp>
      <p:pic>
        <p:nvPicPr>
          <p:cNvPr id="6" name="Picture 5"/>
          <p:cNvPicPr>
            <a:picLocks noChangeAspect="1"/>
          </p:cNvPicPr>
          <p:nvPr/>
        </p:nvPicPr>
        <p:blipFill>
          <a:blip r:embed="rId3"/>
          <a:stretch>
            <a:fillRect/>
          </a:stretch>
        </p:blipFill>
        <p:spPr>
          <a:xfrm>
            <a:off x="304800" y="1905000"/>
            <a:ext cx="8534400" cy="4334576"/>
          </a:xfrm>
          <a:prstGeom prst="rect">
            <a:avLst/>
          </a:prstGeom>
        </p:spPr>
      </p:pic>
      <p:sp>
        <p:nvSpPr>
          <p:cNvPr id="2" name="Slide Number Placeholder 1"/>
          <p:cNvSpPr>
            <a:spLocks noGrp="1"/>
          </p:cNvSpPr>
          <p:nvPr>
            <p:ph type="sldNum" sz="quarter" idx="12"/>
          </p:nvPr>
        </p:nvSpPr>
        <p:spPr/>
        <p:txBody>
          <a:bodyPr/>
          <a:lstStyle/>
          <a:p>
            <a:fld id="{BEA19E05-706F-459E-9433-BF63E1C05F6D}" type="slidenum">
              <a:rPr lang="en-US" smtClean="0"/>
              <a:pPr/>
              <a:t>8</a:t>
            </a:fld>
            <a:endParaRPr lang="en-US" dirty="0"/>
          </a:p>
        </p:txBody>
      </p:sp>
    </p:spTree>
    <p:extLst>
      <p:ext uri="{BB962C8B-B14F-4D97-AF65-F5344CB8AC3E}">
        <p14:creationId xmlns:p14="http://schemas.microsoft.com/office/powerpoint/2010/main" val="163090869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65013550"/>
              </p:ext>
            </p:extLst>
          </p:nvPr>
        </p:nvGraphicFramePr>
        <p:xfrm>
          <a:off x="1962620" y="1221776"/>
          <a:ext cx="6934200"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195428226"/>
              </p:ext>
            </p:extLst>
          </p:nvPr>
        </p:nvGraphicFramePr>
        <p:xfrm>
          <a:off x="-628180" y="1450376"/>
          <a:ext cx="5105400" cy="467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p:cNvSpPr txBox="1"/>
          <p:nvPr/>
        </p:nvSpPr>
        <p:spPr>
          <a:xfrm>
            <a:off x="6515288" y="1479653"/>
            <a:ext cx="2743200" cy="830997"/>
          </a:xfrm>
          <a:prstGeom prst="rect">
            <a:avLst/>
          </a:prstGeom>
          <a:noFill/>
        </p:spPr>
        <p:txBody>
          <a:bodyPr wrap="square" rtlCol="0">
            <a:spAutoFit/>
          </a:bodyPr>
          <a:lstStyle/>
          <a:p>
            <a:pPr algn="ctr"/>
            <a:r>
              <a:rPr lang="en-US" sz="2400" b="1" i="1" dirty="0" smtClean="0">
                <a:solidFill>
                  <a:prstClr val="black"/>
                </a:solidFill>
              </a:rPr>
              <a:t>NO ONE SILVER BULLET!</a:t>
            </a:r>
            <a:endParaRPr lang="en-US" sz="2400" b="1" i="1" dirty="0">
              <a:solidFill>
                <a:prstClr val="black"/>
              </a:solidFill>
            </a:endParaRPr>
          </a:p>
        </p:txBody>
      </p:sp>
      <p:sp>
        <p:nvSpPr>
          <p:cNvPr id="6" name="Title 1"/>
          <p:cNvSpPr txBox="1">
            <a:spLocks/>
          </p:cNvSpPr>
          <p:nvPr/>
        </p:nvSpPr>
        <p:spPr>
          <a:xfrm>
            <a:off x="457200" y="666474"/>
            <a:ext cx="8229600" cy="1143000"/>
          </a:xfrm>
          <a:prstGeom prst="rect">
            <a:avLst/>
          </a:prstGeom>
        </p:spPr>
        <p:txBody>
          <a:bodyPr/>
          <a:lstStyle>
            <a:lvl1pPr algn="l" defTabSz="457200" rtl="0" eaLnBrk="1" latinLnBrk="0" hangingPunct="1">
              <a:spcBef>
                <a:spcPct val="0"/>
              </a:spcBef>
              <a:buNone/>
              <a:defRPr sz="3200" b="1" kern="1200">
                <a:solidFill>
                  <a:srgbClr val="007996"/>
                </a:solidFill>
                <a:latin typeface="+mj-lt"/>
                <a:ea typeface="+mj-ea"/>
                <a:cs typeface="+mj-cs"/>
              </a:defRPr>
            </a:lvl1pPr>
          </a:lstStyle>
          <a:p>
            <a:r>
              <a:rPr lang="en-US" sz="2800" dirty="0" smtClean="0"/>
              <a:t>Direct Correlation between Adoption and Recovery</a:t>
            </a:r>
            <a:endParaRPr lang="en-US" sz="2800" dirty="0"/>
          </a:p>
        </p:txBody>
      </p:sp>
    </p:spTree>
    <p:extLst>
      <p:ext uri="{BB962C8B-B14F-4D97-AF65-F5344CB8AC3E}">
        <p14:creationId xmlns:p14="http://schemas.microsoft.com/office/powerpoint/2010/main" val="157565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MERIPEN 1">
      <a:dk1>
        <a:sysClr val="windowText" lastClr="000000"/>
      </a:dk1>
      <a:lt1>
        <a:sysClr val="window" lastClr="FFFFFF"/>
      </a:lt1>
      <a:dk2>
        <a:srgbClr val="007996"/>
      </a:dk2>
      <a:lt2>
        <a:srgbClr val="EEECE1"/>
      </a:lt2>
      <a:accent1>
        <a:srgbClr val="E71939"/>
      </a:accent1>
      <a:accent2>
        <a:srgbClr val="FFC425"/>
      </a:accent2>
      <a:accent3>
        <a:srgbClr val="B2BB1E"/>
      </a:accent3>
      <a:accent4>
        <a:srgbClr val="956E8E"/>
      </a:accent4>
      <a:accent5>
        <a:srgbClr val="009DDC"/>
      </a:accent5>
      <a:accent6>
        <a:srgbClr val="F8971D"/>
      </a:accent6>
      <a:hlink>
        <a:srgbClr val="E71939"/>
      </a:hlink>
      <a:folHlink>
        <a:srgbClr val="A619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8703</TotalTime>
  <Words>2336</Words>
  <Application>Microsoft Office PowerPoint</Application>
  <PresentationFormat>On-screen Show (4:3)</PresentationFormat>
  <Paragraphs>365</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Findings and Next Steps</vt:lpstr>
      <vt:lpstr>  Amcor Anheuser-Busch LLC Ball Corporation Bemis Colgate-Palmolive Company * ConAgra Foods * DuPont Packaging &amp; Industrial Polymers * Earth911 Exopack  ExxonMobil Chemical General Mills Inc. H. J. Heinz Company Kellogg Company * Kraft Foods Group Inc.  McDonald’s  </vt:lpstr>
      <vt:lpstr>2013-2014 Technical Advisory Committee</vt:lpstr>
      <vt:lpstr>Vision</vt:lpstr>
      <vt:lpstr>AMERIPEN will achieve its vision by: </vt:lpstr>
      <vt:lpstr>Collaboration</vt:lpstr>
      <vt:lpstr>100 Cities Survey</vt:lpstr>
      <vt:lpstr>100 Largest Cities Survey</vt:lpstr>
      <vt:lpstr>PowerPoint Presentation</vt:lpstr>
      <vt:lpstr>PowerPoint Presentation</vt:lpstr>
      <vt:lpstr>Carts &amp; Education Initiative</vt:lpstr>
      <vt:lpstr>Incentives &amp; Education Initiative</vt:lpstr>
      <vt:lpstr>Policy &amp; Education Initiative</vt:lpstr>
      <vt:lpstr>Improves efficiency, increases revenue, decreases waste disposal costs</vt:lpstr>
      <vt:lpstr>Analysis of Strategies &amp; Financial Platforms to Increase Recovery of Used Packaging </vt:lpstr>
      <vt:lpstr>Project Objective</vt:lpstr>
      <vt:lpstr>Project Strategies</vt:lpstr>
      <vt:lpstr>Project Strategies</vt:lpstr>
      <vt:lpstr>Project Strategies</vt:lpstr>
      <vt:lpstr>Opportunities</vt:lpstr>
      <vt:lpstr>Challenges to Increased Recovery </vt:lpstr>
      <vt:lpstr>Challenges to Increased Recovery </vt:lpstr>
      <vt:lpstr>Challenges to Increased Recovery </vt:lpstr>
      <vt:lpstr>Common Waste Reduction Strategies</vt:lpstr>
      <vt:lpstr>Overarching Report Findings / Recommendations</vt:lpstr>
      <vt:lpstr>Overarching Report Findings / Recommendations</vt:lpstr>
      <vt:lpstr>Overarching Report Findings / Recommendations</vt:lpstr>
      <vt:lpstr>Overarching Report Findings / Recommendations</vt:lpstr>
      <vt:lpstr>Recommended Approach</vt:lpstr>
      <vt:lpstr>Recommended Approach</vt:lpstr>
      <vt:lpstr>Next Steps</vt:lpstr>
      <vt:lpstr>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Tudor Vedeanu</dc:creator>
  <cp:lastModifiedBy>Windows User</cp:lastModifiedBy>
  <cp:revision>169</cp:revision>
  <cp:lastPrinted>2013-10-22T20:36:52Z</cp:lastPrinted>
  <dcterms:created xsi:type="dcterms:W3CDTF">2013-10-21T20:14:44Z</dcterms:created>
  <dcterms:modified xsi:type="dcterms:W3CDTF">2013-11-26T04:20:08Z</dcterms:modified>
  <cp:contentStatus/>
</cp:coreProperties>
</file>